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61"/>
  </p:notesMasterIdLst>
  <p:sldIdLst>
    <p:sldId id="256" r:id="rId2"/>
    <p:sldId id="333" r:id="rId3"/>
    <p:sldId id="304" r:id="rId4"/>
    <p:sldId id="307" r:id="rId5"/>
    <p:sldId id="305" r:id="rId6"/>
    <p:sldId id="306"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34" r:id="rId24"/>
    <p:sldId id="335"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0" r:id="rId40"/>
    <p:sldId id="351" r:id="rId41"/>
    <p:sldId id="352" r:id="rId42"/>
    <p:sldId id="353" r:id="rId43"/>
    <p:sldId id="354" r:id="rId44"/>
    <p:sldId id="355" r:id="rId45"/>
    <p:sldId id="356" r:id="rId46"/>
    <p:sldId id="357" r:id="rId47"/>
    <p:sldId id="358" r:id="rId48"/>
    <p:sldId id="359" r:id="rId49"/>
    <p:sldId id="360" r:id="rId50"/>
    <p:sldId id="361" r:id="rId51"/>
    <p:sldId id="362" r:id="rId52"/>
    <p:sldId id="363" r:id="rId53"/>
    <p:sldId id="364" r:id="rId54"/>
    <p:sldId id="365" r:id="rId55"/>
    <p:sldId id="366" r:id="rId56"/>
    <p:sldId id="367" r:id="rId57"/>
    <p:sldId id="368" r:id="rId58"/>
    <p:sldId id="369" r:id="rId59"/>
    <p:sldId id="283"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til Yok, Tablo Kılavuz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Stil Yok, Kılavuz Yok">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Açık Stil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93" autoAdjust="0"/>
    <p:restoredTop sz="95946"/>
  </p:normalViewPr>
  <p:slideViewPr>
    <p:cSldViewPr snapToGrid="0">
      <p:cViewPr varScale="1">
        <p:scale>
          <a:sx n="88" d="100"/>
          <a:sy n="88" d="100"/>
        </p:scale>
        <p:origin x="348" y="66"/>
      </p:cViewPr>
      <p:guideLst>
        <p:guide orient="horz" pos="2160"/>
        <p:guide pos="3840"/>
      </p:guideLst>
    </p:cSldViewPr>
  </p:slideViewPr>
  <p:notesTextViewPr>
    <p:cViewPr>
      <p:scale>
        <a:sx n="1" d="1"/>
        <a:sy n="1" d="1"/>
      </p:scale>
      <p:origin x="0" y="0"/>
    </p:cViewPr>
  </p:notesTextViewPr>
  <p:notesViewPr>
    <p:cSldViewPr snapToGrid="0">
      <p:cViewPr varScale="1">
        <p:scale>
          <a:sx n="118" d="100"/>
          <a:sy n="118" d="100"/>
        </p:scale>
        <p:origin x="4200"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3B9078-1FF0-4699-88E2-59AF8E51EDEA}" type="datetimeFigureOut">
              <a:rPr lang="tr-TR" smtClean="0"/>
              <a:t>31.01.2024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49B9A3-A92B-4178-9791-65D4ECBE934F}" type="slidenum">
              <a:rPr lang="tr-TR" smtClean="0"/>
              <a:t>‹#›</a:t>
            </a:fld>
            <a:endParaRPr lang="tr-TR"/>
          </a:p>
        </p:txBody>
      </p:sp>
    </p:spTree>
    <p:extLst>
      <p:ext uri="{BB962C8B-B14F-4D97-AF65-F5344CB8AC3E}">
        <p14:creationId xmlns:p14="http://schemas.microsoft.com/office/powerpoint/2010/main" val="2041838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5"/>
          </p:nvPr>
        </p:nvSpPr>
        <p:spPr/>
        <p:txBody>
          <a:bodyPr/>
          <a:lstStyle/>
          <a:p>
            <a:fld id="{9E49B9A3-A92B-4178-9791-65D4ECBE934F}" type="slidenum">
              <a:rPr lang="tr-TR" smtClean="0"/>
              <a:t>1</a:t>
            </a:fld>
            <a:endParaRPr lang="tr-TR"/>
          </a:p>
        </p:txBody>
      </p:sp>
    </p:spTree>
    <p:extLst>
      <p:ext uri="{BB962C8B-B14F-4D97-AF65-F5344CB8AC3E}">
        <p14:creationId xmlns:p14="http://schemas.microsoft.com/office/powerpoint/2010/main" val="3386893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10</a:t>
            </a:fld>
            <a:endParaRPr lang="tr-TR"/>
          </a:p>
        </p:txBody>
      </p:sp>
      <p:sp>
        <p:nvSpPr>
          <p:cNvPr id="5" name="Veri Yer Tutucusu 4">
            <a:extLst>
              <a:ext uri="{FF2B5EF4-FFF2-40B4-BE49-F238E27FC236}">
                <a16:creationId xmlns="" xmlns:a16="http://schemas.microsoft.com/office/drawing/2014/main"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1957068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11</a:t>
            </a:fld>
            <a:endParaRPr lang="tr-TR"/>
          </a:p>
        </p:txBody>
      </p:sp>
      <p:sp>
        <p:nvSpPr>
          <p:cNvPr id="5" name="Veri Yer Tutucusu 4">
            <a:extLst>
              <a:ext uri="{FF2B5EF4-FFF2-40B4-BE49-F238E27FC236}">
                <a16:creationId xmlns="" xmlns:a16="http://schemas.microsoft.com/office/drawing/2014/main"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45479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12</a:t>
            </a:fld>
            <a:endParaRPr lang="tr-TR"/>
          </a:p>
        </p:txBody>
      </p:sp>
      <p:sp>
        <p:nvSpPr>
          <p:cNvPr id="5" name="Veri Yer Tutucusu 4">
            <a:extLst>
              <a:ext uri="{FF2B5EF4-FFF2-40B4-BE49-F238E27FC236}">
                <a16:creationId xmlns="" xmlns:a16="http://schemas.microsoft.com/office/drawing/2014/main"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223609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13</a:t>
            </a:fld>
            <a:endParaRPr lang="tr-TR"/>
          </a:p>
        </p:txBody>
      </p:sp>
      <p:sp>
        <p:nvSpPr>
          <p:cNvPr id="5" name="Veri Yer Tutucusu 4">
            <a:extLst>
              <a:ext uri="{FF2B5EF4-FFF2-40B4-BE49-F238E27FC236}">
                <a16:creationId xmlns="" xmlns:a16="http://schemas.microsoft.com/office/drawing/2014/main"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2910790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14</a:t>
            </a:fld>
            <a:endParaRPr lang="tr-TR"/>
          </a:p>
        </p:txBody>
      </p:sp>
      <p:sp>
        <p:nvSpPr>
          <p:cNvPr id="5" name="Veri Yer Tutucusu 4">
            <a:extLst>
              <a:ext uri="{FF2B5EF4-FFF2-40B4-BE49-F238E27FC236}">
                <a16:creationId xmlns="" xmlns:a16="http://schemas.microsoft.com/office/drawing/2014/main"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3795853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15</a:t>
            </a:fld>
            <a:endParaRPr lang="tr-TR"/>
          </a:p>
        </p:txBody>
      </p:sp>
      <p:sp>
        <p:nvSpPr>
          <p:cNvPr id="5" name="Veri Yer Tutucusu 4">
            <a:extLst>
              <a:ext uri="{FF2B5EF4-FFF2-40B4-BE49-F238E27FC236}">
                <a16:creationId xmlns="" xmlns:a16="http://schemas.microsoft.com/office/drawing/2014/main"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1041158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16</a:t>
            </a:fld>
            <a:endParaRPr lang="tr-TR"/>
          </a:p>
        </p:txBody>
      </p:sp>
      <p:sp>
        <p:nvSpPr>
          <p:cNvPr id="5" name="Veri Yer Tutucusu 4">
            <a:extLst>
              <a:ext uri="{FF2B5EF4-FFF2-40B4-BE49-F238E27FC236}">
                <a16:creationId xmlns="" xmlns:a16="http://schemas.microsoft.com/office/drawing/2014/main"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2896816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17</a:t>
            </a:fld>
            <a:endParaRPr lang="tr-TR"/>
          </a:p>
        </p:txBody>
      </p:sp>
      <p:sp>
        <p:nvSpPr>
          <p:cNvPr id="5" name="Veri Yer Tutucusu 4">
            <a:extLst>
              <a:ext uri="{FF2B5EF4-FFF2-40B4-BE49-F238E27FC236}">
                <a16:creationId xmlns="" xmlns:a16="http://schemas.microsoft.com/office/drawing/2014/main"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1560804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18</a:t>
            </a:fld>
            <a:endParaRPr lang="tr-TR"/>
          </a:p>
        </p:txBody>
      </p:sp>
      <p:sp>
        <p:nvSpPr>
          <p:cNvPr id="5" name="Veri Yer Tutucusu 4">
            <a:extLst>
              <a:ext uri="{FF2B5EF4-FFF2-40B4-BE49-F238E27FC236}">
                <a16:creationId xmlns="" xmlns:a16="http://schemas.microsoft.com/office/drawing/2014/main"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736139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19</a:t>
            </a:fld>
            <a:endParaRPr lang="tr-TR"/>
          </a:p>
        </p:txBody>
      </p:sp>
      <p:sp>
        <p:nvSpPr>
          <p:cNvPr id="5" name="Veri Yer Tutucusu 4">
            <a:extLst>
              <a:ext uri="{FF2B5EF4-FFF2-40B4-BE49-F238E27FC236}">
                <a16:creationId xmlns="" xmlns:a16="http://schemas.microsoft.com/office/drawing/2014/main"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649332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9E49B9A3-A92B-4178-9791-65D4ECBE934F}" type="slidenum">
              <a:rPr lang="tr-TR" smtClean="0"/>
              <a:t>2</a:t>
            </a:fld>
            <a:endParaRPr lang="tr-TR"/>
          </a:p>
        </p:txBody>
      </p:sp>
    </p:spTree>
    <p:extLst>
      <p:ext uri="{BB962C8B-B14F-4D97-AF65-F5344CB8AC3E}">
        <p14:creationId xmlns:p14="http://schemas.microsoft.com/office/powerpoint/2010/main" val="3482735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20</a:t>
            </a:fld>
            <a:endParaRPr lang="tr-TR"/>
          </a:p>
        </p:txBody>
      </p:sp>
      <p:sp>
        <p:nvSpPr>
          <p:cNvPr id="5" name="Veri Yer Tutucusu 4">
            <a:extLst>
              <a:ext uri="{FF2B5EF4-FFF2-40B4-BE49-F238E27FC236}">
                <a16:creationId xmlns="" xmlns:a16="http://schemas.microsoft.com/office/drawing/2014/main"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3315593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21</a:t>
            </a:fld>
            <a:endParaRPr lang="tr-TR"/>
          </a:p>
        </p:txBody>
      </p:sp>
      <p:sp>
        <p:nvSpPr>
          <p:cNvPr id="5" name="Veri Yer Tutucusu 4">
            <a:extLst>
              <a:ext uri="{FF2B5EF4-FFF2-40B4-BE49-F238E27FC236}">
                <a16:creationId xmlns="" xmlns:a16="http://schemas.microsoft.com/office/drawing/2014/main"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4017366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Screen</a:t>
            </a:r>
            <a:r>
              <a:rPr lang="tr-TR" dirty="0"/>
              <a:t> </a:t>
            </a:r>
            <a:r>
              <a:rPr lang="tr-TR" dirty="0" err="1"/>
              <a:t>Shot</a:t>
            </a:r>
            <a:r>
              <a:rPr lang="tr-TR" dirty="0"/>
              <a:t> 2020-11-09 at 00.35.20</a:t>
            </a:r>
          </a:p>
        </p:txBody>
      </p:sp>
      <p:sp>
        <p:nvSpPr>
          <p:cNvPr id="4" name="Slayt Numarası Yer Tutucusu 3"/>
          <p:cNvSpPr>
            <a:spLocks noGrp="1"/>
          </p:cNvSpPr>
          <p:nvPr>
            <p:ph type="sldNum" sz="quarter" idx="10"/>
          </p:nvPr>
        </p:nvSpPr>
        <p:spPr/>
        <p:txBody>
          <a:bodyPr/>
          <a:lstStyle/>
          <a:p>
            <a:fld id="{9436E5AF-6CA3-4096-874B-DC808E41FC0E}" type="slidenum">
              <a:rPr lang="tr-TR" smtClean="0"/>
              <a:t>22</a:t>
            </a:fld>
            <a:endParaRPr lang="tr-TR"/>
          </a:p>
        </p:txBody>
      </p:sp>
      <p:sp>
        <p:nvSpPr>
          <p:cNvPr id="5" name="Veri Yer Tutucusu 4">
            <a:extLst>
              <a:ext uri="{FF2B5EF4-FFF2-40B4-BE49-F238E27FC236}">
                <a16:creationId xmlns="" xmlns:a16="http://schemas.microsoft.com/office/drawing/2014/main"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3890077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23</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2344217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24</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3648366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25</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1829530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Synchronization premise</a:t>
            </a:r>
            <a:r>
              <a:rPr lang="tr-TR" dirty="0"/>
              <a:t>: Eşzamanlılık öncülü</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Synchronization successor: </a:t>
            </a:r>
            <a:r>
              <a:rPr lang="en-US" dirty="0" err="1"/>
              <a:t>Eşzamanlılık</a:t>
            </a:r>
            <a:r>
              <a:rPr lang="en-US" dirty="0"/>
              <a:t> </a:t>
            </a:r>
            <a:r>
              <a:rPr lang="en-US" dirty="0" err="1"/>
              <a:t>ardılı</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26</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2131682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27</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1267221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28</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3840854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29</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1445817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3</a:t>
            </a:fld>
            <a:endParaRPr lang="tr-TR"/>
          </a:p>
        </p:txBody>
      </p:sp>
      <p:sp>
        <p:nvSpPr>
          <p:cNvPr id="5" name="Veri Yer Tutucusu 4">
            <a:extLst>
              <a:ext uri="{FF2B5EF4-FFF2-40B4-BE49-F238E27FC236}">
                <a16:creationId xmlns="" xmlns:a16="http://schemas.microsoft.com/office/drawing/2014/main"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18183397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30</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237375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31</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11610056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32</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2196770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33</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15947069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34</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3000073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35</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39831984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36</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1521644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37</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35189571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38</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5569035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Bit </a:t>
            </a:r>
            <a:r>
              <a:rPr lang="tr-TR" dirty="0" err="1"/>
              <a:t>stuffing</a:t>
            </a:r>
            <a:r>
              <a:rPr lang="x-none" dirty="0"/>
              <a:t>: Bit doldurma</a:t>
            </a: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39</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2294326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4</a:t>
            </a:fld>
            <a:endParaRPr lang="tr-TR"/>
          </a:p>
        </p:txBody>
      </p:sp>
      <p:sp>
        <p:nvSpPr>
          <p:cNvPr id="5" name="Veri Yer Tutucusu 4">
            <a:extLst>
              <a:ext uri="{FF2B5EF4-FFF2-40B4-BE49-F238E27FC236}">
                <a16:creationId xmlns="" xmlns:a16="http://schemas.microsoft.com/office/drawing/2014/main"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2491240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Bit </a:t>
            </a:r>
            <a:r>
              <a:rPr lang="tr-TR" dirty="0" err="1"/>
              <a:t>stuffing</a:t>
            </a:r>
            <a:r>
              <a:rPr lang="x-none" dirty="0"/>
              <a:t>: Bit doldurma</a:t>
            </a: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40</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11543793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Bit </a:t>
            </a:r>
            <a:r>
              <a:rPr lang="tr-TR" dirty="0" err="1"/>
              <a:t>stuffing</a:t>
            </a:r>
            <a:r>
              <a:rPr lang="x-none" dirty="0"/>
              <a:t>: Bit doldurma</a:t>
            </a: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41</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2146831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Bit </a:t>
            </a:r>
            <a:r>
              <a:rPr lang="tr-TR" dirty="0" err="1"/>
              <a:t>stuffing</a:t>
            </a:r>
            <a:r>
              <a:rPr lang="x-none" dirty="0"/>
              <a:t>: Bit doldurma</a:t>
            </a: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42</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1100056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Bit </a:t>
            </a:r>
            <a:r>
              <a:rPr lang="tr-TR" dirty="0" err="1"/>
              <a:t>stuffing</a:t>
            </a:r>
            <a:r>
              <a:rPr lang="x-none" dirty="0"/>
              <a:t>: Bit doldurma</a:t>
            </a: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43</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22856762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Bit </a:t>
            </a:r>
            <a:r>
              <a:rPr lang="tr-TR" dirty="0" err="1"/>
              <a:t>stuffing</a:t>
            </a:r>
            <a:r>
              <a:rPr lang="x-none" dirty="0"/>
              <a:t>: Bit doldurma</a:t>
            </a: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44</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27386705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Bit </a:t>
            </a:r>
            <a:r>
              <a:rPr lang="tr-TR" dirty="0" err="1"/>
              <a:t>stuffing</a:t>
            </a:r>
            <a:r>
              <a:rPr lang="x-none" dirty="0"/>
              <a:t>: Bit doldurma</a:t>
            </a: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45</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7568814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Bit </a:t>
            </a:r>
            <a:r>
              <a:rPr lang="tr-TR" dirty="0" err="1"/>
              <a:t>stuffing</a:t>
            </a:r>
            <a:r>
              <a:rPr lang="x-none" dirty="0"/>
              <a:t>: Bit doldurma</a:t>
            </a: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46</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3673101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Bit </a:t>
            </a:r>
            <a:r>
              <a:rPr lang="tr-TR" dirty="0" err="1"/>
              <a:t>stuffing</a:t>
            </a:r>
            <a:r>
              <a:rPr lang="x-none" dirty="0"/>
              <a:t>: Bit doldurma</a:t>
            </a: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47</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34151794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Bit </a:t>
            </a:r>
            <a:r>
              <a:rPr lang="tr-TR" dirty="0" err="1"/>
              <a:t>stuffing</a:t>
            </a:r>
            <a:r>
              <a:rPr lang="x-none" dirty="0"/>
              <a:t>: Bit doldurma</a:t>
            </a: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48</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37255929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Bit </a:t>
            </a:r>
            <a:r>
              <a:rPr lang="tr-TR" dirty="0" err="1"/>
              <a:t>stuffing</a:t>
            </a:r>
            <a:r>
              <a:rPr lang="x-none" dirty="0"/>
              <a:t>: Bit doldurma</a:t>
            </a: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49</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101319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5</a:t>
            </a:fld>
            <a:endParaRPr lang="tr-TR"/>
          </a:p>
        </p:txBody>
      </p:sp>
      <p:sp>
        <p:nvSpPr>
          <p:cNvPr id="5" name="Veri Yer Tutucusu 4">
            <a:extLst>
              <a:ext uri="{FF2B5EF4-FFF2-40B4-BE49-F238E27FC236}">
                <a16:creationId xmlns="" xmlns:a16="http://schemas.microsoft.com/office/drawing/2014/main"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12706817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Bit </a:t>
            </a:r>
            <a:r>
              <a:rPr lang="tr-TR" dirty="0" err="1"/>
              <a:t>stuffing</a:t>
            </a:r>
            <a:r>
              <a:rPr lang="x-none" dirty="0"/>
              <a:t>: Bit doldurma</a:t>
            </a: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50</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32316493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Bit </a:t>
            </a:r>
            <a:r>
              <a:rPr lang="tr-TR" dirty="0" err="1"/>
              <a:t>stuffing</a:t>
            </a:r>
            <a:r>
              <a:rPr lang="x-none" dirty="0"/>
              <a:t>: Bit doldurma</a:t>
            </a: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51</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29301007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Bit </a:t>
            </a:r>
            <a:r>
              <a:rPr lang="tr-TR" dirty="0" err="1"/>
              <a:t>stuffing</a:t>
            </a:r>
            <a:r>
              <a:rPr lang="x-none" dirty="0"/>
              <a:t>: Bit doldurma</a:t>
            </a: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52</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17094516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Bit </a:t>
            </a:r>
            <a:r>
              <a:rPr lang="tr-TR" dirty="0" err="1"/>
              <a:t>stuffing</a:t>
            </a:r>
            <a:r>
              <a:rPr lang="x-none" dirty="0"/>
              <a:t>: Bit doldurma</a:t>
            </a: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53</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6381126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Bit </a:t>
            </a:r>
            <a:r>
              <a:rPr lang="tr-TR" dirty="0" err="1"/>
              <a:t>stuffing</a:t>
            </a:r>
            <a:r>
              <a:rPr lang="x-none" dirty="0"/>
              <a:t>: Bit doldurma</a:t>
            </a: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54</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511846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Bit </a:t>
            </a:r>
            <a:r>
              <a:rPr lang="tr-TR" dirty="0" err="1"/>
              <a:t>stuffing</a:t>
            </a:r>
            <a:r>
              <a:rPr lang="x-none" dirty="0"/>
              <a:t>: Bit doldurma</a:t>
            </a: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55</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25396151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56</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7102002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57</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4366022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58</a:t>
            </a:fld>
            <a:endParaRPr lang="tr-TR"/>
          </a:p>
        </p:txBody>
      </p:sp>
      <p:sp>
        <p:nvSpPr>
          <p:cNvPr id="5" name="Veri Yer Tutucusu 4">
            <a:extLst>
              <a:ext uri="{FF2B5EF4-FFF2-40B4-BE49-F238E27FC236}">
                <a16:creationId xmlns:a16="http://schemas.microsoft.com/office/drawing/2014/main" xmlns=""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3601868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6</a:t>
            </a:fld>
            <a:endParaRPr lang="tr-TR"/>
          </a:p>
        </p:txBody>
      </p:sp>
      <p:sp>
        <p:nvSpPr>
          <p:cNvPr id="5" name="Veri Yer Tutucusu 4">
            <a:extLst>
              <a:ext uri="{FF2B5EF4-FFF2-40B4-BE49-F238E27FC236}">
                <a16:creationId xmlns="" xmlns:a16="http://schemas.microsoft.com/office/drawing/2014/main"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4259818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7</a:t>
            </a:fld>
            <a:endParaRPr lang="tr-TR"/>
          </a:p>
        </p:txBody>
      </p:sp>
      <p:sp>
        <p:nvSpPr>
          <p:cNvPr id="5" name="Veri Yer Tutucusu 4">
            <a:extLst>
              <a:ext uri="{FF2B5EF4-FFF2-40B4-BE49-F238E27FC236}">
                <a16:creationId xmlns="" xmlns:a16="http://schemas.microsoft.com/office/drawing/2014/main"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4130268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8</a:t>
            </a:fld>
            <a:endParaRPr lang="tr-TR"/>
          </a:p>
        </p:txBody>
      </p:sp>
      <p:sp>
        <p:nvSpPr>
          <p:cNvPr id="5" name="Veri Yer Tutucusu 4">
            <a:extLst>
              <a:ext uri="{FF2B5EF4-FFF2-40B4-BE49-F238E27FC236}">
                <a16:creationId xmlns="" xmlns:a16="http://schemas.microsoft.com/office/drawing/2014/main"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1255325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9436E5AF-6CA3-4096-874B-DC808E41FC0E}" type="slidenum">
              <a:rPr lang="tr-TR" smtClean="0"/>
              <a:t>9</a:t>
            </a:fld>
            <a:endParaRPr lang="tr-TR"/>
          </a:p>
        </p:txBody>
      </p:sp>
      <p:sp>
        <p:nvSpPr>
          <p:cNvPr id="5" name="Veri Yer Tutucusu 4">
            <a:extLst>
              <a:ext uri="{FF2B5EF4-FFF2-40B4-BE49-F238E27FC236}">
                <a16:creationId xmlns="" xmlns:a16="http://schemas.microsoft.com/office/drawing/2014/main" id="{B2FD7BD3-91A9-473B-B03D-FBA90891D7BB}"/>
              </a:ext>
            </a:extLst>
          </p:cNvPr>
          <p:cNvSpPr>
            <a:spLocks noGrp="1"/>
          </p:cNvSpPr>
          <p:nvPr>
            <p:ph type="dt" idx="1"/>
          </p:nvPr>
        </p:nvSpPr>
        <p:spPr/>
        <p:txBody>
          <a:bodyPr/>
          <a:lstStyle/>
          <a:p>
            <a:endParaRPr lang="tr-TR"/>
          </a:p>
        </p:txBody>
      </p:sp>
    </p:spTree>
    <p:extLst>
      <p:ext uri="{BB962C8B-B14F-4D97-AF65-F5344CB8AC3E}">
        <p14:creationId xmlns:p14="http://schemas.microsoft.com/office/powerpoint/2010/main" val="20089146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F12FC3-561B-403E-AEAB-E0B21CCD5604}" type="datetimeFigureOut">
              <a:rPr lang="tr-TR" smtClean="0"/>
              <a:t>31.01.2024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a:xfrm>
            <a:off x="9255346" y="2750337"/>
            <a:ext cx="1171888" cy="1356442"/>
          </a:xfrm>
        </p:spPr>
        <p:txBody>
          <a:bodyPr/>
          <a:lstStyle/>
          <a:p>
            <a:fld id="{F3B51AC6-EB13-4278-B65B-BBADB782EFD1}" type="slidenum">
              <a:rPr lang="tr-TR" smtClean="0"/>
              <a:t>‹#›</a:t>
            </a:fld>
            <a:endParaRPr lang="tr-TR"/>
          </a:p>
        </p:txBody>
      </p:sp>
    </p:spTree>
    <p:extLst>
      <p:ext uri="{BB962C8B-B14F-4D97-AF65-F5344CB8AC3E}">
        <p14:creationId xmlns:p14="http://schemas.microsoft.com/office/powerpoint/2010/main" val="2177674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F12FC3-561B-403E-AEAB-E0B21CCD5604}" type="datetimeFigureOut">
              <a:rPr lang="tr-TR" smtClean="0"/>
              <a:t>31.01.2024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a:xfrm>
            <a:off x="10729455" y="4711309"/>
            <a:ext cx="1154151" cy="1090789"/>
          </a:xfrm>
        </p:spPr>
        <p:txBody>
          <a:bodyPr/>
          <a:lstStyle/>
          <a:p>
            <a:fld id="{F3B51AC6-EB13-4278-B65B-BBADB782EFD1}" type="slidenum">
              <a:rPr lang="tr-TR" smtClean="0"/>
              <a:t>‹#›</a:t>
            </a:fld>
            <a:endParaRPr lang="tr-TR"/>
          </a:p>
        </p:txBody>
      </p:sp>
    </p:spTree>
    <p:extLst>
      <p:ext uri="{BB962C8B-B14F-4D97-AF65-F5344CB8AC3E}">
        <p14:creationId xmlns:p14="http://schemas.microsoft.com/office/powerpoint/2010/main" val="2848120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F12FC3-561B-403E-AEAB-E0B21CCD5604}" type="datetimeFigureOut">
              <a:rPr lang="tr-TR" smtClean="0"/>
              <a:t>31.01.2024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a:xfrm>
            <a:off x="10729455" y="4711615"/>
            <a:ext cx="1154151" cy="1090789"/>
          </a:xfrm>
        </p:spPr>
        <p:txBody>
          <a:bodyPr/>
          <a:lstStyle/>
          <a:p>
            <a:fld id="{F3B51AC6-EB13-4278-B65B-BBADB782EFD1}" type="slidenum">
              <a:rPr lang="tr-TR" smtClean="0"/>
              <a:t>‹#›</a:t>
            </a:fld>
            <a:endParaRPr lang="tr-TR"/>
          </a:p>
        </p:txBody>
      </p:sp>
    </p:spTree>
    <p:extLst>
      <p:ext uri="{BB962C8B-B14F-4D97-AF65-F5344CB8AC3E}">
        <p14:creationId xmlns:p14="http://schemas.microsoft.com/office/powerpoint/2010/main" val="2554729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F12FC3-561B-403E-AEAB-E0B21CCD5604}" type="datetimeFigureOut">
              <a:rPr lang="tr-TR" smtClean="0"/>
              <a:t>31.01.2024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a:xfrm>
            <a:off x="10729455" y="4709925"/>
            <a:ext cx="1154151" cy="1090789"/>
          </a:xfrm>
        </p:spPr>
        <p:txBody>
          <a:bodyPr/>
          <a:lstStyle/>
          <a:p>
            <a:fld id="{F3B51AC6-EB13-4278-B65B-BBADB782EFD1}" type="slidenum">
              <a:rPr lang="tr-TR" smtClean="0"/>
              <a:t>‹#›</a:t>
            </a:fld>
            <a:endParaRPr lang="tr-TR"/>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010490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F12FC3-561B-403E-AEAB-E0B21CCD5604}" type="datetimeFigureOut">
              <a:rPr lang="tr-TR" smtClean="0"/>
              <a:t>31.01.2024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a:xfrm>
            <a:off x="10729455" y="4709925"/>
            <a:ext cx="1154151" cy="1090789"/>
          </a:xfrm>
        </p:spPr>
        <p:txBody>
          <a:bodyPr/>
          <a:lstStyle/>
          <a:p>
            <a:fld id="{F3B51AC6-EB13-4278-B65B-BBADB782EFD1}" type="slidenum">
              <a:rPr lang="tr-TR" smtClean="0"/>
              <a:t>‹#›</a:t>
            </a:fld>
            <a:endParaRPr lang="tr-TR"/>
          </a:p>
        </p:txBody>
      </p:sp>
    </p:spTree>
    <p:extLst>
      <p:ext uri="{BB962C8B-B14F-4D97-AF65-F5344CB8AC3E}">
        <p14:creationId xmlns:p14="http://schemas.microsoft.com/office/powerpoint/2010/main" val="8368713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AF12FC3-561B-403E-AEAB-E0B21CCD5604}" type="datetimeFigureOut">
              <a:rPr lang="tr-TR" smtClean="0"/>
              <a:t>31.01.2024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F3B51AC6-EB13-4278-B65B-BBADB782EFD1}" type="slidenum">
              <a:rPr lang="tr-TR" smtClean="0"/>
              <a:t>‹#›</a:t>
            </a:fld>
            <a:endParaRPr lang="tr-TR"/>
          </a:p>
        </p:txBody>
      </p:sp>
    </p:spTree>
    <p:extLst>
      <p:ext uri="{BB962C8B-B14F-4D97-AF65-F5344CB8AC3E}">
        <p14:creationId xmlns:p14="http://schemas.microsoft.com/office/powerpoint/2010/main" val="20689194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AF12FC3-561B-403E-AEAB-E0B21CCD5604}" type="datetimeFigureOut">
              <a:rPr lang="tr-TR" smtClean="0"/>
              <a:t>31.01.2024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F3B51AC6-EB13-4278-B65B-BBADB782EFD1}" type="slidenum">
              <a:rPr lang="tr-TR" smtClean="0"/>
              <a:t>‹#›</a:t>
            </a:fld>
            <a:endParaRPr lang="tr-TR"/>
          </a:p>
        </p:txBody>
      </p:sp>
    </p:spTree>
    <p:extLst>
      <p:ext uri="{BB962C8B-B14F-4D97-AF65-F5344CB8AC3E}">
        <p14:creationId xmlns:p14="http://schemas.microsoft.com/office/powerpoint/2010/main" val="283571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F12FC3-561B-403E-AEAB-E0B21CCD5604}" type="datetimeFigureOut">
              <a:rPr lang="tr-TR" smtClean="0"/>
              <a:t>31.01.2024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3B51AC6-EB13-4278-B65B-BBADB782EFD1}" type="slidenum">
              <a:rPr lang="tr-TR" smtClean="0"/>
              <a:t>‹#›</a:t>
            </a:fld>
            <a:endParaRPr lang="tr-TR"/>
          </a:p>
        </p:txBody>
      </p:sp>
    </p:spTree>
    <p:extLst>
      <p:ext uri="{BB962C8B-B14F-4D97-AF65-F5344CB8AC3E}">
        <p14:creationId xmlns:p14="http://schemas.microsoft.com/office/powerpoint/2010/main" val="2208965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EAF12FC3-561B-403E-AEAB-E0B21CCD5604}" type="datetimeFigureOut">
              <a:rPr lang="tr-TR" smtClean="0"/>
              <a:t>31.01.2024</a:t>
            </a:fld>
            <a:endParaRPr lang="tr-TR"/>
          </a:p>
        </p:txBody>
      </p:sp>
      <p:sp>
        <p:nvSpPr>
          <p:cNvPr id="5" name="Footer Placeholder 4"/>
          <p:cNvSpPr>
            <a:spLocks noGrp="1"/>
          </p:cNvSpPr>
          <p:nvPr>
            <p:ph type="ftr" sz="quarter" idx="11"/>
          </p:nvPr>
        </p:nvSpPr>
        <p:spPr>
          <a:xfrm>
            <a:off x="680321" y="5936188"/>
            <a:ext cx="6126805" cy="365125"/>
          </a:xfrm>
        </p:spPr>
        <p:txBody>
          <a:bodyPr/>
          <a:lstStyle/>
          <a:p>
            <a:endParaRPr lang="tr-TR"/>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F3B51AC6-EB13-4278-B65B-BBADB782EFD1}" type="slidenum">
              <a:rPr lang="tr-TR" smtClean="0"/>
              <a:t>‹#›</a:t>
            </a:fld>
            <a:endParaRPr lang="tr-TR"/>
          </a:p>
        </p:txBody>
      </p:sp>
    </p:spTree>
    <p:extLst>
      <p:ext uri="{BB962C8B-B14F-4D97-AF65-F5344CB8AC3E}">
        <p14:creationId xmlns:p14="http://schemas.microsoft.com/office/powerpoint/2010/main" val="1955340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F12FC3-561B-403E-AEAB-E0B21CCD5604}" type="datetimeFigureOut">
              <a:rPr lang="tr-TR" smtClean="0"/>
              <a:t>31.01.2024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3B51AC6-EB13-4278-B65B-BBADB782EFD1}" type="slidenum">
              <a:rPr lang="tr-TR" smtClean="0"/>
              <a:t>‹#›</a:t>
            </a:fld>
            <a:endParaRPr lang="tr-TR"/>
          </a:p>
        </p:txBody>
      </p:sp>
    </p:spTree>
    <p:extLst>
      <p:ext uri="{BB962C8B-B14F-4D97-AF65-F5344CB8AC3E}">
        <p14:creationId xmlns:p14="http://schemas.microsoft.com/office/powerpoint/2010/main" val="2472152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F12FC3-561B-403E-AEAB-E0B21CCD5604}" type="datetimeFigureOut">
              <a:rPr lang="tr-TR" smtClean="0"/>
              <a:t>31.01.2024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a:xfrm>
            <a:off x="10729455" y="2869895"/>
            <a:ext cx="1154151" cy="1090789"/>
          </a:xfrm>
        </p:spPr>
        <p:txBody>
          <a:bodyPr/>
          <a:lstStyle/>
          <a:p>
            <a:fld id="{F3B51AC6-EB13-4278-B65B-BBADB782EFD1}" type="slidenum">
              <a:rPr lang="tr-TR" smtClean="0"/>
              <a:t>‹#›</a:t>
            </a:fld>
            <a:endParaRPr lang="tr-TR"/>
          </a:p>
        </p:txBody>
      </p:sp>
    </p:spTree>
    <p:extLst>
      <p:ext uri="{BB962C8B-B14F-4D97-AF65-F5344CB8AC3E}">
        <p14:creationId xmlns:p14="http://schemas.microsoft.com/office/powerpoint/2010/main" val="4285769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F12FC3-561B-403E-AEAB-E0B21CCD5604}" type="datetimeFigureOut">
              <a:rPr lang="tr-TR" smtClean="0"/>
              <a:t>31.01.2024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F3B51AC6-EB13-4278-B65B-BBADB782EFD1}" type="slidenum">
              <a:rPr lang="tr-TR" smtClean="0"/>
              <a:t>‹#›</a:t>
            </a:fld>
            <a:endParaRPr lang="tr-TR"/>
          </a:p>
        </p:txBody>
      </p:sp>
    </p:spTree>
    <p:extLst>
      <p:ext uri="{BB962C8B-B14F-4D97-AF65-F5344CB8AC3E}">
        <p14:creationId xmlns:p14="http://schemas.microsoft.com/office/powerpoint/2010/main" val="4000709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F12FC3-561B-403E-AEAB-E0B21CCD5604}" type="datetimeFigureOut">
              <a:rPr lang="tr-TR" smtClean="0"/>
              <a:t>31.01.2024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F3B51AC6-EB13-4278-B65B-BBADB782EFD1}" type="slidenum">
              <a:rPr lang="tr-TR" smtClean="0"/>
              <a:t>‹#›</a:t>
            </a:fld>
            <a:endParaRPr lang="tr-TR"/>
          </a:p>
        </p:txBody>
      </p:sp>
    </p:spTree>
    <p:extLst>
      <p:ext uri="{BB962C8B-B14F-4D97-AF65-F5344CB8AC3E}">
        <p14:creationId xmlns:p14="http://schemas.microsoft.com/office/powerpoint/2010/main" val="1883854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F12FC3-561B-403E-AEAB-E0B21CCD5604}" type="datetimeFigureOut">
              <a:rPr lang="tr-TR" smtClean="0"/>
              <a:t>31.01.2024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F3B51AC6-EB13-4278-B65B-BBADB782EFD1}" type="slidenum">
              <a:rPr lang="tr-TR" smtClean="0"/>
              <a:t>‹#›</a:t>
            </a:fld>
            <a:endParaRPr lang="tr-TR"/>
          </a:p>
        </p:txBody>
      </p:sp>
    </p:spTree>
    <p:extLst>
      <p:ext uri="{BB962C8B-B14F-4D97-AF65-F5344CB8AC3E}">
        <p14:creationId xmlns:p14="http://schemas.microsoft.com/office/powerpoint/2010/main" val="278162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AF12FC3-561B-403E-AEAB-E0B21CCD5604}" type="datetimeFigureOut">
              <a:rPr lang="tr-TR" smtClean="0"/>
              <a:t>31.01.2024</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F3B51AC6-EB13-4278-B65B-BBADB782EFD1}" type="slidenum">
              <a:rPr lang="tr-TR" smtClean="0"/>
              <a:t>‹#›</a:t>
            </a:fld>
            <a:endParaRPr lang="tr-TR"/>
          </a:p>
        </p:txBody>
      </p:sp>
    </p:spTree>
    <p:extLst>
      <p:ext uri="{BB962C8B-B14F-4D97-AF65-F5344CB8AC3E}">
        <p14:creationId xmlns:p14="http://schemas.microsoft.com/office/powerpoint/2010/main" val="4159205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F12FC3-561B-403E-AEAB-E0B21CCD5604}" type="datetimeFigureOut">
              <a:rPr lang="tr-TR" smtClean="0"/>
              <a:t>31.01.2024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F3B51AC6-EB13-4278-B65B-BBADB782EFD1}" type="slidenum">
              <a:rPr lang="tr-TR" smtClean="0"/>
              <a:t>‹#›</a:t>
            </a:fld>
            <a:endParaRPr lang="tr-TR"/>
          </a:p>
        </p:txBody>
      </p:sp>
    </p:spTree>
    <p:extLst>
      <p:ext uri="{BB962C8B-B14F-4D97-AF65-F5344CB8AC3E}">
        <p14:creationId xmlns:p14="http://schemas.microsoft.com/office/powerpoint/2010/main" val="2149694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F12FC3-561B-403E-AEAB-E0B21CCD5604}" type="datetimeFigureOut">
              <a:rPr lang="tr-TR" smtClean="0"/>
              <a:t>31.01.2024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F3B51AC6-EB13-4278-B65B-BBADB782EFD1}" type="slidenum">
              <a:rPr lang="tr-TR" smtClean="0"/>
              <a:t>‹#›</a:t>
            </a:fld>
            <a:endParaRPr lang="tr-TR"/>
          </a:p>
        </p:txBody>
      </p:sp>
    </p:spTree>
    <p:extLst>
      <p:ext uri="{BB962C8B-B14F-4D97-AF65-F5344CB8AC3E}">
        <p14:creationId xmlns:p14="http://schemas.microsoft.com/office/powerpoint/2010/main" val="3704376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AF12FC3-561B-403E-AEAB-E0B21CCD5604}" type="datetimeFigureOut">
              <a:rPr lang="tr-TR" smtClean="0"/>
              <a:t>31.01.2024</a:t>
            </a:fld>
            <a:endParaRPr lang="tr-TR"/>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F3B51AC6-EB13-4278-B65B-BBADB782EFD1}" type="slidenum">
              <a:rPr lang="tr-TR" smtClean="0"/>
              <a:t>‹#›</a:t>
            </a:fld>
            <a:endParaRPr lang="tr-TR"/>
          </a:p>
        </p:txBody>
      </p:sp>
    </p:spTree>
    <p:extLst>
      <p:ext uri="{BB962C8B-B14F-4D97-AF65-F5344CB8AC3E}">
        <p14:creationId xmlns:p14="http://schemas.microsoft.com/office/powerpoint/2010/main" val="9503326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a:extLst>
              <a:ext uri="{FF2B5EF4-FFF2-40B4-BE49-F238E27FC236}">
                <a16:creationId xmlns="" xmlns:a16="http://schemas.microsoft.com/office/drawing/2014/main" id="{CAB974F7-9645-4190-98F7-468DC284AC8C}"/>
              </a:ext>
            </a:extLst>
          </p:cNvPr>
          <p:cNvSpPr>
            <a:spLocks noGrp="1"/>
          </p:cNvSpPr>
          <p:nvPr>
            <p:ph type="subTitle" idx="1"/>
          </p:nvPr>
        </p:nvSpPr>
        <p:spPr/>
        <p:txBody>
          <a:bodyPr/>
          <a:lstStyle/>
          <a:p>
            <a:r>
              <a:rPr lang="tr-TR" dirty="0" smtClean="0"/>
              <a:t>Dr. </a:t>
            </a:r>
            <a:r>
              <a:rPr lang="tr-TR" dirty="0" err="1" smtClean="0"/>
              <a:t>Öğr</a:t>
            </a:r>
            <a:r>
              <a:rPr lang="tr-TR" dirty="0" smtClean="0"/>
              <a:t>. Üyesi Furkan </a:t>
            </a:r>
            <a:r>
              <a:rPr lang="tr-TR" dirty="0"/>
              <a:t>ÇAKMAK</a:t>
            </a:r>
          </a:p>
        </p:txBody>
      </p:sp>
      <p:pic>
        <p:nvPicPr>
          <p:cNvPr id="5" name="Resim 4">
            <a:extLst>
              <a:ext uri="{FF2B5EF4-FFF2-40B4-BE49-F238E27FC236}">
                <a16:creationId xmlns="" xmlns:a16="http://schemas.microsoft.com/office/drawing/2014/main" id="{AA795226-8C7D-4575-AD50-B52374E505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6921" y="1903191"/>
            <a:ext cx="2864958" cy="3051617"/>
          </a:xfrm>
          <a:prstGeom prst="rect">
            <a:avLst/>
          </a:prstGeom>
        </p:spPr>
      </p:pic>
      <p:sp>
        <p:nvSpPr>
          <p:cNvPr id="6" name="Unvan 1">
            <a:extLst>
              <a:ext uri="{FF2B5EF4-FFF2-40B4-BE49-F238E27FC236}">
                <a16:creationId xmlns="" xmlns:a16="http://schemas.microsoft.com/office/drawing/2014/main" id="{1FA19C6F-2922-4005-B83C-997B6D5FBCC8}"/>
              </a:ext>
            </a:extLst>
          </p:cNvPr>
          <p:cNvSpPr>
            <a:spLocks noGrp="1"/>
          </p:cNvSpPr>
          <p:nvPr>
            <p:ph type="ctrTitle"/>
          </p:nvPr>
        </p:nvSpPr>
        <p:spPr>
          <a:xfrm>
            <a:off x="-36942" y="2588216"/>
            <a:ext cx="8979464" cy="1658319"/>
          </a:xfrm>
        </p:spPr>
        <p:txBody>
          <a:bodyPr/>
          <a:lstStyle/>
          <a:p>
            <a:r>
              <a:rPr lang="tr-TR" sz="3200" dirty="0"/>
              <a:t>Data </a:t>
            </a:r>
            <a:r>
              <a:rPr lang="tr-TR" sz="3200" dirty="0" smtClean="0"/>
              <a:t>Communication and Computer Network</a:t>
            </a:r>
            <a:r>
              <a:rPr lang="tr-TR" dirty="0"/>
              <a:t/>
            </a:r>
            <a:br>
              <a:rPr lang="tr-TR" dirty="0"/>
            </a:br>
            <a:r>
              <a:rPr lang="tr-TR" dirty="0"/>
              <a:t>BLM3051</a:t>
            </a:r>
          </a:p>
        </p:txBody>
      </p:sp>
    </p:spTree>
    <p:extLst>
      <p:ext uri="{BB962C8B-B14F-4D97-AF65-F5344CB8AC3E}">
        <p14:creationId xmlns:p14="http://schemas.microsoft.com/office/powerpoint/2010/main" val="40342574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tr-TR" dirty="0"/>
              <a:t>Stop &amp; </a:t>
            </a:r>
            <a:r>
              <a:rPr lang="tr-TR" dirty="0" err="1"/>
              <a:t>Wait</a:t>
            </a:r>
            <a:r>
              <a:rPr lang="tr-TR" dirty="0"/>
              <a:t> – </a:t>
            </a:r>
            <a:r>
              <a:rPr lang="tr-TR" dirty="0" err="1"/>
              <a:t>Line</a:t>
            </a:r>
            <a:r>
              <a:rPr lang="tr-TR" dirty="0"/>
              <a:t> </a:t>
            </a:r>
            <a:r>
              <a:rPr lang="tr-TR" dirty="0" err="1"/>
              <a:t>Utilization</a:t>
            </a:r>
            <a:r>
              <a:rPr lang="tr-TR" dirty="0"/>
              <a:t> (U) Rate – </a:t>
            </a:r>
            <a:r>
              <a:rPr lang="tr-TR" dirty="0" err="1"/>
              <a:t>Con’t</a:t>
            </a:r>
            <a:endParaRPr lang="tr-TR" dirty="0"/>
          </a:p>
        </p:txBody>
      </p:sp>
      <p:sp>
        <p:nvSpPr>
          <p:cNvPr id="12" name="Rectangle 4">
            <a:extLst>
              <a:ext uri="{FF2B5EF4-FFF2-40B4-BE49-F238E27FC236}">
                <a16:creationId xmlns="" xmlns:a16="http://schemas.microsoft.com/office/drawing/2014/main"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 xmlns:a16="http://schemas.microsoft.com/office/drawing/2014/main"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mc:AlternateContent xmlns:mc="http://schemas.openxmlformats.org/markup-compatibility/2006" xmlns:a14="http://schemas.microsoft.com/office/drawing/2010/main">
        <mc:Choice Requires="a14">
          <p:sp>
            <p:nvSpPr>
              <p:cNvPr id="18" name="İçerik Yer Tutucusu 2">
                <a:extLst>
                  <a:ext uri="{FF2B5EF4-FFF2-40B4-BE49-F238E27FC236}">
                    <a16:creationId xmlns="" xmlns:a16="http://schemas.microsoft.com/office/drawing/2014/main" id="{C9289067-4EA2-EE41-AF9D-BDACADADFB8D}"/>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Example:</a:t>
                </a:r>
              </a:p>
              <a:p>
                <a:pPr lvl="1" algn="just"/>
                <a:r>
                  <a:rPr lang="en-US" dirty="0"/>
                  <a:t>Data communication is made between two points at a distance of 1000 km </a:t>
                </a:r>
                <a:r>
                  <a:rPr lang="tr-TR" dirty="0"/>
                  <a:t>(d = 1000 km = 10</a:t>
                </a:r>
                <a:r>
                  <a:rPr lang="tr-TR" baseline="30000" dirty="0"/>
                  <a:t>6 </a:t>
                </a:r>
                <a:r>
                  <a:rPr lang="tr-TR" dirty="0"/>
                  <a:t>m) </a:t>
                </a:r>
                <a:r>
                  <a:rPr lang="en-US" dirty="0"/>
                  <a:t>at a speed of 155.52 Mbps </a:t>
                </a:r>
                <a:r>
                  <a:rPr lang="tr-TR" dirty="0"/>
                  <a:t>(R=155.52 10</a:t>
                </a:r>
                <a:r>
                  <a:rPr lang="tr-TR" baseline="30000" dirty="0"/>
                  <a:t>6</a:t>
                </a:r>
                <a:r>
                  <a:rPr lang="tr-TR" dirty="0"/>
                  <a:t> bit/</a:t>
                </a:r>
                <a:r>
                  <a:rPr lang="tr-TR" dirty="0" err="1"/>
                  <a:t>sec</a:t>
                </a:r>
                <a:r>
                  <a:rPr lang="tr-TR" dirty="0"/>
                  <a:t>)</a:t>
                </a:r>
                <a:r>
                  <a:rPr lang="en-US" dirty="0"/>
                  <a:t>.</a:t>
                </a:r>
              </a:p>
              <a:p>
                <a:pPr lvl="1" algn="just"/>
                <a:r>
                  <a:rPr lang="en-US" dirty="0"/>
                  <a:t>The transmission speed of the line is </a:t>
                </a:r>
                <a:r>
                  <a:rPr lang="tr-TR" dirty="0"/>
                  <a:t>200.000.000 m/</a:t>
                </a:r>
                <a:r>
                  <a:rPr lang="tr-TR" dirty="0" err="1"/>
                  <a:t>sec</a:t>
                </a:r>
                <a:r>
                  <a:rPr lang="tr-TR" dirty="0"/>
                  <a:t> (V=2 10</a:t>
                </a:r>
                <a:r>
                  <a:rPr lang="tr-TR" baseline="30000" dirty="0"/>
                  <a:t>8</a:t>
                </a:r>
                <a:r>
                  <a:rPr lang="tr-TR" dirty="0"/>
                  <a:t> m/</a:t>
                </a:r>
                <a:r>
                  <a:rPr lang="tr-TR" dirty="0" err="1"/>
                  <a:t>sec</a:t>
                </a:r>
                <a:r>
                  <a:rPr lang="tr-TR" dirty="0"/>
                  <a:t>).</a:t>
                </a:r>
              </a:p>
              <a:p>
                <a:pPr lvl="1" algn="just"/>
                <a:r>
                  <a:rPr lang="en-US" dirty="0"/>
                  <a:t>Frame size is 424 bits </a:t>
                </a:r>
                <a:r>
                  <a:rPr lang="tr-TR" dirty="0"/>
                  <a:t>(L = 424 bit)</a:t>
                </a:r>
                <a:r>
                  <a:rPr lang="en-US" dirty="0"/>
                  <a:t>.</a:t>
                </a:r>
              </a:p>
              <a:p>
                <a:pPr lvl="1" algn="just"/>
                <a:r>
                  <a:rPr lang="en-US" dirty="0"/>
                  <a:t>What is the Line Utilization (U) in Stop &amp; Wait Flow Control mode?</a:t>
                </a:r>
              </a:p>
              <a:p>
                <a:pPr lvl="1" algn="just"/>
                <a:endParaRPr lang="en-US" dirty="0"/>
              </a:p>
              <a:p>
                <a:pPr algn="just"/>
                <a:r>
                  <a:rPr lang="en-US" dirty="0"/>
                  <a:t>Answer</a:t>
                </a:r>
              </a:p>
              <a:p>
                <a:pPr lvl="1" algn="just"/>
                <a14:m>
                  <m:oMath xmlns:m="http://schemas.openxmlformats.org/officeDocument/2006/math">
                    <m:r>
                      <a:rPr lang="tr-TR" i="1">
                        <a:latin typeface="Cambria Math" panose="02040503050406030204" pitchFamily="18" charset="0"/>
                      </a:rPr>
                      <m:t>𝑎</m:t>
                    </m:r>
                    <m:r>
                      <a:rPr lang="tr-TR" i="1">
                        <a:latin typeface="Cambria Math" panose="02040503050406030204" pitchFamily="18" charset="0"/>
                      </a:rPr>
                      <m:t>=</m:t>
                    </m:r>
                    <m:f>
                      <m:fPr>
                        <m:ctrlPr>
                          <a:rPr lang="tr-TR" i="1">
                            <a:latin typeface="Cambria Math" panose="02040503050406030204" pitchFamily="18" charset="0"/>
                          </a:rPr>
                        </m:ctrlPr>
                      </m:fPr>
                      <m:num>
                        <m:sSub>
                          <m:sSubPr>
                            <m:ctrlPr>
                              <a:rPr lang="tr-TR" i="1">
                                <a:latin typeface="Cambria Math" panose="02040503050406030204" pitchFamily="18" charset="0"/>
                              </a:rPr>
                            </m:ctrlPr>
                          </m:sSubPr>
                          <m:e>
                            <m:r>
                              <a:rPr lang="tr-TR" i="1">
                                <a:latin typeface="Cambria Math" panose="02040503050406030204" pitchFamily="18" charset="0"/>
                              </a:rPr>
                              <m:t>𝑡</m:t>
                            </m:r>
                          </m:e>
                          <m:sub>
                            <m:r>
                              <a:rPr lang="tr-TR" i="1">
                                <a:latin typeface="Cambria Math" panose="02040503050406030204" pitchFamily="18" charset="0"/>
                              </a:rPr>
                              <m:t>𝑝𝑟𝑜𝑝</m:t>
                            </m:r>
                          </m:sub>
                        </m:sSub>
                      </m:num>
                      <m:den>
                        <m:sSub>
                          <m:sSubPr>
                            <m:ctrlPr>
                              <a:rPr lang="tr-TR" i="1">
                                <a:latin typeface="Cambria Math" panose="02040503050406030204" pitchFamily="18" charset="0"/>
                              </a:rPr>
                            </m:ctrlPr>
                          </m:sSubPr>
                          <m:e>
                            <m:r>
                              <a:rPr lang="tr-TR" i="1">
                                <a:latin typeface="Cambria Math" panose="02040503050406030204" pitchFamily="18" charset="0"/>
                              </a:rPr>
                              <m:t>𝑡</m:t>
                            </m:r>
                          </m:e>
                          <m:sub>
                            <m:r>
                              <a:rPr lang="tr-TR" i="1">
                                <a:latin typeface="Cambria Math" panose="02040503050406030204" pitchFamily="18" charset="0"/>
                              </a:rPr>
                              <m:t>𝑓𝑟𝑎𝑚𝑒</m:t>
                            </m:r>
                          </m:sub>
                        </m:sSub>
                      </m:den>
                    </m:f>
                    <m:r>
                      <a:rPr lang="tr-TR" i="1">
                        <a:latin typeface="Cambria Math" panose="02040503050406030204" pitchFamily="18" charset="0"/>
                        <a:ea typeface="Cambria Math" panose="02040503050406030204" pitchFamily="18" charset="0"/>
                      </a:rPr>
                      <m:t>⟹</m:t>
                    </m:r>
                    <m:r>
                      <a:rPr lang="tr-TR" i="1">
                        <a:latin typeface="Cambria Math" panose="02040503050406030204" pitchFamily="18" charset="0"/>
                        <a:ea typeface="Cambria Math" panose="02040503050406030204" pitchFamily="18" charset="0"/>
                      </a:rPr>
                      <m:t>𝑈</m:t>
                    </m:r>
                    <m:r>
                      <a:rPr lang="tr-TR" i="1">
                        <a:latin typeface="Cambria Math" panose="02040503050406030204" pitchFamily="18" charset="0"/>
                        <a:ea typeface="Cambria Math" panose="02040503050406030204" pitchFamily="18" charset="0"/>
                      </a:rPr>
                      <m:t>=</m:t>
                    </m:r>
                    <m:f>
                      <m:fPr>
                        <m:ctrlPr>
                          <a:rPr lang="tr-TR" i="1">
                            <a:latin typeface="Cambria Math" panose="02040503050406030204" pitchFamily="18" charset="0"/>
                            <a:ea typeface="Cambria Math" panose="02040503050406030204" pitchFamily="18" charset="0"/>
                          </a:rPr>
                        </m:ctrlPr>
                      </m:fPr>
                      <m:num>
                        <m:r>
                          <a:rPr lang="tr-TR" i="1">
                            <a:latin typeface="Cambria Math" panose="02040503050406030204" pitchFamily="18" charset="0"/>
                            <a:ea typeface="Cambria Math" panose="02040503050406030204" pitchFamily="18" charset="0"/>
                          </a:rPr>
                          <m:t>1</m:t>
                        </m:r>
                      </m:num>
                      <m:den>
                        <m:r>
                          <a:rPr lang="tr-TR" i="1">
                            <a:latin typeface="Cambria Math" panose="02040503050406030204" pitchFamily="18" charset="0"/>
                            <a:ea typeface="Cambria Math" panose="02040503050406030204" pitchFamily="18" charset="0"/>
                          </a:rPr>
                          <m:t>1+2</m:t>
                        </m:r>
                        <m:r>
                          <a:rPr lang="tr-TR" i="1">
                            <a:latin typeface="Cambria Math" panose="02040503050406030204" pitchFamily="18" charset="0"/>
                            <a:ea typeface="Cambria Math" panose="02040503050406030204" pitchFamily="18" charset="0"/>
                          </a:rPr>
                          <m:t>𝑎</m:t>
                        </m:r>
                      </m:den>
                    </m:f>
                  </m:oMath>
                </a14:m>
                <a:endParaRPr lang="tr-TR" dirty="0"/>
              </a:p>
              <a:p>
                <a:pPr lvl="1" algn="just"/>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𝑡</m:t>
                        </m:r>
                      </m:e>
                      <m:sub>
                        <m:r>
                          <a:rPr lang="tr-TR" i="1">
                            <a:latin typeface="Cambria Math" panose="02040503050406030204" pitchFamily="18" charset="0"/>
                          </a:rPr>
                          <m:t>𝑝𝑟𝑜𝑝</m:t>
                        </m:r>
                      </m:sub>
                    </m:sSub>
                    <m:r>
                      <a:rPr lang="tr-TR" i="1">
                        <a:latin typeface="Cambria Math" panose="02040503050406030204" pitchFamily="18" charset="0"/>
                      </a:rPr>
                      <m:t>=</m:t>
                    </m:r>
                    <m:f>
                      <m:fPr>
                        <m:ctrlPr>
                          <a:rPr lang="tr-TR" i="1">
                            <a:latin typeface="Cambria Math" panose="02040503050406030204" pitchFamily="18" charset="0"/>
                          </a:rPr>
                        </m:ctrlPr>
                      </m:fPr>
                      <m:num>
                        <m:r>
                          <a:rPr lang="tr-TR" i="1">
                            <a:latin typeface="Cambria Math" panose="02040503050406030204" pitchFamily="18" charset="0"/>
                          </a:rPr>
                          <m:t>𝑑𝑖𝑠𝑡𝑎𝑛𝑐𝑒</m:t>
                        </m:r>
                      </m:num>
                      <m:den>
                        <m:r>
                          <a:rPr lang="tr-TR" i="1">
                            <a:latin typeface="Cambria Math" panose="02040503050406030204" pitchFamily="18" charset="0"/>
                          </a:rPr>
                          <m:t>𝑣𝑒𝑙𝑜𝑐𝑖𝑡𝑦</m:t>
                        </m:r>
                      </m:den>
                    </m:f>
                    <m:r>
                      <a:rPr lang="tr-TR" i="1">
                        <a:latin typeface="Cambria Math" panose="02040503050406030204" pitchFamily="18" charset="0"/>
                      </a:rPr>
                      <m:t>=</m:t>
                    </m:r>
                    <m:f>
                      <m:fPr>
                        <m:ctrlPr>
                          <a:rPr lang="tr-TR" i="1">
                            <a:latin typeface="Cambria Math" panose="02040503050406030204" pitchFamily="18" charset="0"/>
                          </a:rPr>
                        </m:ctrlPr>
                      </m:fPr>
                      <m:num>
                        <m:r>
                          <a:rPr lang="tr-TR" i="1">
                            <a:latin typeface="Cambria Math" panose="02040503050406030204" pitchFamily="18" charset="0"/>
                          </a:rPr>
                          <m:t>𝑑</m:t>
                        </m:r>
                      </m:num>
                      <m:den>
                        <m:r>
                          <a:rPr lang="tr-TR" i="1">
                            <a:latin typeface="Cambria Math" panose="02040503050406030204" pitchFamily="18" charset="0"/>
                          </a:rPr>
                          <m:t>𝑣</m:t>
                        </m:r>
                      </m:den>
                    </m:f>
                    <m:r>
                      <a:rPr lang="tr-TR" i="1">
                        <a:latin typeface="Cambria Math" panose="02040503050406030204" pitchFamily="18" charset="0"/>
                      </a:rPr>
                      <m:t> </m:t>
                    </m:r>
                    <m:r>
                      <a:rPr lang="tr-TR" i="1">
                        <a:latin typeface="Cambria Math" panose="02040503050406030204" pitchFamily="18" charset="0"/>
                      </a:rPr>
                      <m:t>𝑎𝑛𝑑</m:t>
                    </m:r>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𝑡</m:t>
                        </m:r>
                      </m:e>
                      <m:sub>
                        <m:r>
                          <a:rPr lang="tr-TR" i="1">
                            <a:latin typeface="Cambria Math" panose="02040503050406030204" pitchFamily="18" charset="0"/>
                          </a:rPr>
                          <m:t>𝑓𝑟𝑎𝑚𝑒</m:t>
                        </m:r>
                      </m:sub>
                    </m:sSub>
                    <m:r>
                      <a:rPr lang="tr-TR" i="1">
                        <a:latin typeface="Cambria Math" panose="02040503050406030204" pitchFamily="18" charset="0"/>
                      </a:rPr>
                      <m:t>=</m:t>
                    </m:r>
                    <m:f>
                      <m:fPr>
                        <m:ctrlPr>
                          <a:rPr lang="tr-TR" i="1">
                            <a:latin typeface="Cambria Math" panose="02040503050406030204" pitchFamily="18" charset="0"/>
                          </a:rPr>
                        </m:ctrlPr>
                      </m:fPr>
                      <m:num>
                        <m:r>
                          <a:rPr lang="tr-TR" i="1">
                            <a:latin typeface="Cambria Math" panose="02040503050406030204" pitchFamily="18" charset="0"/>
                          </a:rPr>
                          <m:t>𝑓𝑟𝑎𝑚𝑒𝑆𝑖𝑧𝑒</m:t>
                        </m:r>
                      </m:num>
                      <m:den>
                        <m:r>
                          <a:rPr lang="tr-TR" i="1">
                            <a:latin typeface="Cambria Math" panose="02040503050406030204" pitchFamily="18" charset="0"/>
                          </a:rPr>
                          <m:t>𝑑𝑎𝑡𝑎𝑅𝑎𝑡𝑒</m:t>
                        </m:r>
                      </m:den>
                    </m:f>
                    <m:r>
                      <a:rPr lang="tr-TR" i="1">
                        <a:latin typeface="Cambria Math" panose="02040503050406030204" pitchFamily="18" charset="0"/>
                      </a:rPr>
                      <m:t>=</m:t>
                    </m:r>
                    <m:f>
                      <m:fPr>
                        <m:ctrlPr>
                          <a:rPr lang="tr-TR" i="1">
                            <a:latin typeface="Cambria Math" panose="02040503050406030204" pitchFamily="18" charset="0"/>
                          </a:rPr>
                        </m:ctrlPr>
                      </m:fPr>
                      <m:num>
                        <m:r>
                          <a:rPr lang="tr-TR" i="1">
                            <a:latin typeface="Cambria Math" panose="02040503050406030204" pitchFamily="18" charset="0"/>
                          </a:rPr>
                          <m:t>𝐿</m:t>
                        </m:r>
                      </m:num>
                      <m:den>
                        <m:r>
                          <a:rPr lang="tr-TR" i="1">
                            <a:latin typeface="Cambria Math" panose="02040503050406030204" pitchFamily="18" charset="0"/>
                          </a:rPr>
                          <m:t>𝑅</m:t>
                        </m:r>
                      </m:den>
                    </m:f>
                  </m:oMath>
                </a14:m>
                <a:endParaRPr lang="tr-TR" dirty="0"/>
              </a:p>
              <a:p>
                <a:pPr lvl="1" algn="just"/>
                <a:endParaRPr lang="en-US" dirty="0"/>
              </a:p>
            </p:txBody>
          </p:sp>
        </mc:Choice>
        <mc:Fallback xmlns="">
          <p:sp>
            <p:nvSpPr>
              <p:cNvPr id="18" name="İçerik Yer Tutucusu 2">
                <a:extLst>
                  <a:ext uri="{FF2B5EF4-FFF2-40B4-BE49-F238E27FC236}">
                    <a16:creationId xmlns:a16="http://schemas.microsoft.com/office/drawing/2014/main" id="{C9289067-4EA2-EE41-AF9D-BDACADADFB8D}"/>
                  </a:ext>
                </a:extLst>
              </p:cNvPr>
              <p:cNvSpPr txBox="1">
                <a:spLocks noRot="1" noChangeAspect="1" noMove="1" noResize="1" noEditPoints="1" noAdjustHandles="1" noChangeArrowheads="1" noChangeShapeType="1" noTextEdit="1"/>
              </p:cNvSpPr>
              <p:nvPr/>
            </p:nvSpPr>
            <p:spPr>
              <a:xfrm>
                <a:off x="767143" y="2336873"/>
                <a:ext cx="10971775" cy="4244128"/>
              </a:xfrm>
              <a:prstGeom prst="rect">
                <a:avLst/>
              </a:prstGeom>
              <a:blipFill>
                <a:blip r:embed="rId3"/>
                <a:stretch>
                  <a:fillRect l="-809" t="-1786" r="-578"/>
                </a:stretch>
              </a:blipFill>
            </p:spPr>
            <p:txBody>
              <a:bodyPr/>
              <a:lstStyle/>
              <a:p>
                <a:r>
                  <a:rPr lang="tr-TR">
                    <a:noFill/>
                  </a:rPr>
                  <a:t> </a:t>
                </a:r>
              </a:p>
            </p:txBody>
          </p:sp>
        </mc:Fallback>
      </mc:AlternateContent>
      <p:pic>
        <p:nvPicPr>
          <p:cNvPr id="7" name="Resim 9">
            <a:extLst>
              <a:ext uri="{FF2B5EF4-FFF2-40B4-BE49-F238E27FC236}">
                <a16:creationId xmlns="" xmlns:a16="http://schemas.microsoft.com/office/drawing/2014/main" id="{77B86469-520E-4B40-AE12-04D34F5B0D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3" name="Rectangle 2">
            <a:extLst>
              <a:ext uri="{FF2B5EF4-FFF2-40B4-BE49-F238E27FC236}">
                <a16:creationId xmlns="" xmlns:a16="http://schemas.microsoft.com/office/drawing/2014/main" id="{CFEE8338-AEDB-DC4D-BC49-D53FD45F0FB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mc:AlternateContent xmlns:mc="http://schemas.openxmlformats.org/markup-compatibility/2006" xmlns:a14="http://schemas.microsoft.com/office/drawing/2010/main">
        <mc:Choice Requires="a14">
          <p:sp>
            <p:nvSpPr>
              <p:cNvPr id="10" name="İçerik Yer Tutucusu 2">
                <a:extLst>
                  <a:ext uri="{FF2B5EF4-FFF2-40B4-BE49-F238E27FC236}">
                    <a16:creationId xmlns="" xmlns:a16="http://schemas.microsoft.com/office/drawing/2014/main" id="{D36D48D4-4732-544A-920B-8B9E7F99A1DA}"/>
                  </a:ext>
                </a:extLst>
              </p:cNvPr>
              <p:cNvSpPr txBox="1">
                <a:spLocks/>
              </p:cNvSpPr>
              <p:nvPr/>
            </p:nvSpPr>
            <p:spPr>
              <a:xfrm>
                <a:off x="7011507" y="4717112"/>
                <a:ext cx="4500172" cy="2058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14:m>
                  <m:oMath xmlns:m="http://schemas.openxmlformats.org/officeDocument/2006/math">
                    <m:f>
                      <m:fPr>
                        <m:ctrlPr>
                          <a:rPr lang="en-US" i="1" smtClean="0">
                            <a:latin typeface="Cambria Math" panose="02040503050406030204" pitchFamily="18" charset="0"/>
                          </a:rPr>
                        </m:ctrlPr>
                      </m:fPr>
                      <m:num>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tr-TR" b="0" i="1" smtClean="0">
                                    <a:latin typeface="Cambria Math" panose="02040503050406030204" pitchFamily="18" charset="0"/>
                                  </a:rPr>
                                  <m:t>10</m:t>
                                </m:r>
                              </m:e>
                              <m:sup>
                                <m:r>
                                  <a:rPr lang="tr-TR" b="0" i="1" smtClean="0">
                                    <a:latin typeface="Cambria Math" panose="02040503050406030204" pitchFamily="18" charset="0"/>
                                  </a:rPr>
                                  <m:t>6</m:t>
                                </m:r>
                              </m:sup>
                            </m:sSup>
                          </m:num>
                          <m:den>
                            <m:r>
                              <a:rPr lang="tr-TR" b="0" i="1" smtClean="0">
                                <a:latin typeface="Cambria Math" panose="02040503050406030204" pitchFamily="18" charset="0"/>
                              </a:rPr>
                              <m:t>155,52</m:t>
                            </m:r>
                            <m:r>
                              <a:rPr lang="tr-TR" b="0" i="1" smtClean="0">
                                <a:latin typeface="Cambria Math" panose="02040503050406030204" pitchFamily="18" charset="0"/>
                              </a:rPr>
                              <m:t>𝑥</m:t>
                            </m:r>
                            <m:sSup>
                              <m:sSupPr>
                                <m:ctrlPr>
                                  <a:rPr lang="tr-TR" b="0" i="1" smtClean="0">
                                    <a:latin typeface="Cambria Math" panose="02040503050406030204" pitchFamily="18" charset="0"/>
                                  </a:rPr>
                                </m:ctrlPr>
                              </m:sSupPr>
                              <m:e>
                                <m:r>
                                  <a:rPr lang="tr-TR" b="0" i="1" smtClean="0">
                                    <a:latin typeface="Cambria Math" panose="02040503050406030204" pitchFamily="18" charset="0"/>
                                  </a:rPr>
                                  <m:t>10</m:t>
                                </m:r>
                              </m:e>
                              <m:sup>
                                <m:r>
                                  <a:rPr lang="tr-TR" b="0" i="1" smtClean="0">
                                    <a:latin typeface="Cambria Math" panose="02040503050406030204" pitchFamily="18" charset="0"/>
                                  </a:rPr>
                                  <m:t>6</m:t>
                                </m:r>
                              </m:sup>
                            </m:sSup>
                          </m:den>
                        </m:f>
                      </m:num>
                      <m:den>
                        <m:f>
                          <m:fPr>
                            <m:ctrlPr>
                              <a:rPr lang="en-US" i="1" smtClean="0">
                                <a:latin typeface="Cambria Math" panose="02040503050406030204" pitchFamily="18" charset="0"/>
                              </a:rPr>
                            </m:ctrlPr>
                          </m:fPr>
                          <m:num>
                            <m:r>
                              <a:rPr lang="tr-TR" b="0" i="1" smtClean="0">
                                <a:latin typeface="Cambria Math" panose="02040503050406030204" pitchFamily="18" charset="0"/>
                              </a:rPr>
                              <m:t>424</m:t>
                            </m:r>
                          </m:num>
                          <m:den>
                            <m:r>
                              <a:rPr lang="tr-TR" b="0" i="1" smtClean="0">
                                <a:latin typeface="Cambria Math" panose="02040503050406030204" pitchFamily="18" charset="0"/>
                              </a:rPr>
                              <m:t>2</m:t>
                            </m:r>
                            <m:r>
                              <a:rPr lang="tr-TR" b="0" i="1" smtClean="0">
                                <a:latin typeface="Cambria Math" panose="02040503050406030204" pitchFamily="18" charset="0"/>
                              </a:rPr>
                              <m:t>𝑥</m:t>
                            </m:r>
                            <m:sSup>
                              <m:sSupPr>
                                <m:ctrlPr>
                                  <a:rPr lang="tr-TR" b="0" i="1" smtClean="0">
                                    <a:latin typeface="Cambria Math" panose="02040503050406030204" pitchFamily="18" charset="0"/>
                                  </a:rPr>
                                </m:ctrlPr>
                              </m:sSupPr>
                              <m:e>
                                <m:r>
                                  <a:rPr lang="tr-TR" b="0" i="1" smtClean="0">
                                    <a:latin typeface="Cambria Math" panose="02040503050406030204" pitchFamily="18" charset="0"/>
                                  </a:rPr>
                                  <m:t>10</m:t>
                                </m:r>
                              </m:e>
                              <m:sup>
                                <m:r>
                                  <a:rPr lang="tr-TR" b="0" i="1" smtClean="0">
                                    <a:latin typeface="Cambria Math" panose="02040503050406030204" pitchFamily="18" charset="0"/>
                                  </a:rPr>
                                  <m:t>8</m:t>
                                </m:r>
                              </m:sup>
                            </m:sSup>
                          </m:den>
                        </m:f>
                      </m:den>
                    </m:f>
                    <m:r>
                      <a:rPr lang="tr-TR" i="1">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3030</m:t>
                    </m:r>
                  </m:oMath>
                </a14:m>
                <a:endParaRPr lang="tr-TR" b="0" dirty="0">
                  <a:ea typeface="Cambria Math" panose="02040503050406030204" pitchFamily="18" charset="0"/>
                </a:endParaRPr>
              </a:p>
              <a:p>
                <a:pPr algn="just"/>
                <a14:m>
                  <m:oMath xmlns:m="http://schemas.openxmlformats.org/officeDocument/2006/math">
                    <m:f>
                      <m:fPr>
                        <m:ctrlPr>
                          <a:rPr lang="en-US"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1+2</m:t>
                        </m:r>
                        <m:r>
                          <a:rPr lang="tr-TR" b="0" i="1" smtClean="0">
                            <a:latin typeface="Cambria Math" panose="02040503050406030204" pitchFamily="18" charset="0"/>
                          </a:rPr>
                          <m:t>𝑥</m:t>
                        </m:r>
                        <m:r>
                          <a:rPr lang="tr-TR" b="0" i="1" smtClean="0">
                            <a:latin typeface="Cambria Math" panose="02040503050406030204" pitchFamily="18" charset="0"/>
                          </a:rPr>
                          <m:t>3030</m:t>
                        </m:r>
                      </m:den>
                    </m:f>
                    <m:r>
                      <a:rPr lang="tr-TR" b="0" i="1" smtClean="0">
                        <a:latin typeface="Cambria Math" panose="02040503050406030204" pitchFamily="18" charset="0"/>
                      </a:rPr>
                      <m:t> </m:t>
                    </m:r>
                    <m:r>
                      <a:rPr lang="tr-TR" b="0" i="1" smtClean="0">
                        <a:latin typeface="Cambria Math" panose="02040503050406030204" pitchFamily="18" charset="0"/>
                        <a:ea typeface="Cambria Math" panose="02040503050406030204" pitchFamily="18" charset="0"/>
                      </a:rPr>
                      <m:t>≈1,65</m:t>
                    </m:r>
                    <m:r>
                      <a:rPr lang="tr-TR" b="0" i="1" smtClean="0">
                        <a:latin typeface="Cambria Math" panose="02040503050406030204" pitchFamily="18" charset="0"/>
                        <a:ea typeface="Cambria Math" panose="02040503050406030204" pitchFamily="18" charset="0"/>
                      </a:rPr>
                      <m:t>𝑥</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10</m:t>
                        </m:r>
                      </m:e>
                      <m:sup>
                        <m:r>
                          <a:rPr lang="tr-TR" b="0" i="1" smtClean="0">
                            <a:latin typeface="Cambria Math" panose="02040503050406030204" pitchFamily="18" charset="0"/>
                            <a:ea typeface="Cambria Math" panose="02040503050406030204" pitchFamily="18" charset="0"/>
                          </a:rPr>
                          <m:t>−4</m:t>
                        </m:r>
                      </m:sup>
                    </m:sSup>
                  </m:oMath>
                </a14:m>
                <a:endParaRPr lang="en-US" dirty="0"/>
              </a:p>
            </p:txBody>
          </p:sp>
        </mc:Choice>
        <mc:Fallback xmlns="">
          <p:sp>
            <p:nvSpPr>
              <p:cNvPr id="10" name="İçerik Yer Tutucusu 2">
                <a:extLst>
                  <a:ext uri="{FF2B5EF4-FFF2-40B4-BE49-F238E27FC236}">
                    <a16:creationId xmlns:a16="http://schemas.microsoft.com/office/drawing/2014/main" id="{D36D48D4-4732-544A-920B-8B9E7F99A1DA}"/>
                  </a:ext>
                </a:extLst>
              </p:cNvPr>
              <p:cNvSpPr txBox="1">
                <a:spLocks noRot="1" noChangeAspect="1" noMove="1" noResize="1" noEditPoints="1" noAdjustHandles="1" noChangeArrowheads="1" noChangeShapeType="1" noTextEdit="1"/>
              </p:cNvSpPr>
              <p:nvPr/>
            </p:nvSpPr>
            <p:spPr>
              <a:xfrm>
                <a:off x="7011507" y="4717112"/>
                <a:ext cx="4500172" cy="2058262"/>
              </a:xfrm>
              <a:prstGeom prst="rect">
                <a:avLst/>
              </a:prstGeom>
              <a:blipFill>
                <a:blip r:embed="rId5"/>
                <a:stretch>
                  <a:fillRect l="-1972"/>
                </a:stretch>
              </a:blipFill>
            </p:spPr>
            <p:txBody>
              <a:bodyPr/>
              <a:lstStyle/>
              <a:p>
                <a:r>
                  <a:rPr lang="tr-TR">
                    <a:noFill/>
                  </a:rPr>
                  <a:t> </a:t>
                </a:r>
              </a:p>
            </p:txBody>
          </p:sp>
        </mc:Fallback>
      </mc:AlternateContent>
      <p:sp>
        <p:nvSpPr>
          <p:cNvPr id="11" name="Metin kutusu 10">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13"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- 5</a:t>
            </a:r>
            <a:endParaRPr lang="tr-TR" dirty="0"/>
          </a:p>
        </p:txBody>
      </p:sp>
    </p:spTree>
    <p:extLst>
      <p:ext uri="{BB962C8B-B14F-4D97-AF65-F5344CB8AC3E}">
        <p14:creationId xmlns:p14="http://schemas.microsoft.com/office/powerpoint/2010/main" val="380713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tr-TR" dirty="0" err="1"/>
              <a:t>Sliding</a:t>
            </a:r>
            <a:r>
              <a:rPr lang="tr-TR" dirty="0"/>
              <a:t> </a:t>
            </a:r>
            <a:r>
              <a:rPr lang="tr-TR" dirty="0" err="1"/>
              <a:t>Window</a:t>
            </a:r>
            <a:endParaRPr lang="tr-TR" dirty="0"/>
          </a:p>
        </p:txBody>
      </p:sp>
      <p:sp>
        <p:nvSpPr>
          <p:cNvPr id="12" name="Rectangle 4">
            <a:extLst>
              <a:ext uri="{FF2B5EF4-FFF2-40B4-BE49-F238E27FC236}">
                <a16:creationId xmlns="" xmlns:a16="http://schemas.microsoft.com/office/drawing/2014/main"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 xmlns:a16="http://schemas.microsoft.com/office/drawing/2014/main"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mc:AlternateContent xmlns:mc="http://schemas.openxmlformats.org/markup-compatibility/2006" xmlns:a14="http://schemas.microsoft.com/office/drawing/2010/main">
        <mc:Choice Requires="a14">
          <p:sp>
            <p:nvSpPr>
              <p:cNvPr id="18" name="İçerik Yer Tutucusu 2">
                <a:extLst>
                  <a:ext uri="{FF2B5EF4-FFF2-40B4-BE49-F238E27FC236}">
                    <a16:creationId xmlns="" xmlns:a16="http://schemas.microsoft.com/office/drawing/2014/main" id="{C9289067-4EA2-EE41-AF9D-BDACADADFB8D}"/>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U rate is low in Stop &amp; Wait</a:t>
                </a:r>
              </a:p>
              <a:p>
                <a:pPr algn="just"/>
                <a:r>
                  <a:rPr lang="en-US" dirty="0"/>
                  <a:t>The sender sends a certain amount of data to the receiver without ACK data.</a:t>
                </a:r>
              </a:p>
              <a:p>
                <a:pPr algn="just"/>
                <a:r>
                  <a:rPr lang="en-US" dirty="0"/>
                  <a:t>Frames are transmitted in convoys.</a:t>
                </a:r>
              </a:p>
              <a:p>
                <a:pPr algn="just"/>
                <a:r>
                  <a:rPr lang="en-US" dirty="0"/>
                  <a:t>The receiver can send ACK data for several frames.</a:t>
                </a:r>
              </a:p>
              <a:p>
                <a:pPr algn="just"/>
                <a:r>
                  <a:rPr lang="en-US" dirty="0"/>
                  <a:t>Frame number is necessary</a:t>
                </a:r>
              </a:p>
              <a:p>
                <a:pPr lvl="1" algn="just"/>
                <a:r>
                  <a:rPr lang="en-US" dirty="0"/>
                  <a:t>n-bit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 </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2</m:t>
                        </m:r>
                      </m:e>
                      <m:sup>
                        <m:r>
                          <a:rPr lang="tr-TR" b="0" i="1" smtClean="0">
                            <a:latin typeface="Cambria Math" panose="02040503050406030204" pitchFamily="18" charset="0"/>
                            <a:ea typeface="Cambria Math" panose="02040503050406030204" pitchFamily="18" charset="0"/>
                          </a:rPr>
                          <m:t>𝑛</m:t>
                        </m:r>
                      </m:sup>
                    </m:sSup>
                  </m:oMath>
                </a14:m>
                <a:r>
                  <a:rPr lang="x-none" dirty="0"/>
                  <a:t> frame</a:t>
                </a:r>
              </a:p>
              <a:p>
                <a:pPr algn="just"/>
                <a:r>
                  <a:rPr lang="tr-TR" dirty="0" err="1"/>
                  <a:t>Piggy</a:t>
                </a:r>
                <a:r>
                  <a:rPr lang="tr-TR" dirty="0"/>
                  <a:t> </a:t>
                </a:r>
                <a:r>
                  <a:rPr lang="tr-TR" dirty="0" err="1"/>
                  <a:t>backing</a:t>
                </a:r>
                <a:r>
                  <a:rPr lang="x-none" dirty="0"/>
                  <a:t> </a:t>
                </a:r>
              </a:p>
              <a:p>
                <a:pPr algn="just"/>
                <a:endParaRPr lang="x-none" dirty="0"/>
              </a:p>
            </p:txBody>
          </p:sp>
        </mc:Choice>
        <mc:Fallback xmlns="">
          <p:sp>
            <p:nvSpPr>
              <p:cNvPr id="18" name="İçerik Yer Tutucusu 2">
                <a:extLst>
                  <a:ext uri="{FF2B5EF4-FFF2-40B4-BE49-F238E27FC236}">
                    <a16:creationId xmlns:a16="http://schemas.microsoft.com/office/drawing/2014/main" id="{C9289067-4EA2-EE41-AF9D-BDACADADFB8D}"/>
                  </a:ext>
                </a:extLst>
              </p:cNvPr>
              <p:cNvSpPr txBox="1">
                <a:spLocks noRot="1" noChangeAspect="1" noMove="1" noResize="1" noEditPoints="1" noAdjustHandles="1" noChangeArrowheads="1" noChangeShapeType="1" noTextEdit="1"/>
              </p:cNvSpPr>
              <p:nvPr/>
            </p:nvSpPr>
            <p:spPr>
              <a:xfrm>
                <a:off x="767143" y="2336873"/>
                <a:ext cx="10971775" cy="4244128"/>
              </a:xfrm>
              <a:prstGeom prst="rect">
                <a:avLst/>
              </a:prstGeom>
              <a:blipFill>
                <a:blip r:embed="rId3"/>
                <a:stretch>
                  <a:fillRect l="-809" t="-1786" r="-809"/>
                </a:stretch>
              </a:blipFill>
            </p:spPr>
            <p:txBody>
              <a:bodyPr/>
              <a:lstStyle/>
              <a:p>
                <a:r>
                  <a:rPr lang="tr-TR">
                    <a:noFill/>
                  </a:rPr>
                  <a:t> </a:t>
                </a:r>
              </a:p>
            </p:txBody>
          </p:sp>
        </mc:Fallback>
      </mc:AlternateContent>
      <p:pic>
        <p:nvPicPr>
          <p:cNvPr id="7" name="Resim 9">
            <a:extLst>
              <a:ext uri="{FF2B5EF4-FFF2-40B4-BE49-F238E27FC236}">
                <a16:creationId xmlns="" xmlns:a16="http://schemas.microsoft.com/office/drawing/2014/main" id="{77B86469-520E-4B40-AE12-04D34F5B0D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0" name="Metin kutusu 9">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- 5</a:t>
            </a:r>
            <a:endParaRPr lang="tr-TR" dirty="0"/>
          </a:p>
        </p:txBody>
      </p:sp>
    </p:spTree>
    <p:extLst>
      <p:ext uri="{BB962C8B-B14F-4D97-AF65-F5344CB8AC3E}">
        <p14:creationId xmlns:p14="http://schemas.microsoft.com/office/powerpoint/2010/main" val="146271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tr-TR" dirty="0" err="1"/>
              <a:t>Sliding</a:t>
            </a:r>
            <a:r>
              <a:rPr lang="tr-TR" dirty="0"/>
              <a:t> </a:t>
            </a:r>
            <a:r>
              <a:rPr lang="tr-TR" dirty="0" err="1"/>
              <a:t>Window</a:t>
            </a:r>
            <a:r>
              <a:rPr lang="tr-TR" dirty="0"/>
              <a:t> – </a:t>
            </a:r>
            <a:r>
              <a:rPr lang="tr-TR" dirty="0" err="1"/>
              <a:t>Sender</a:t>
            </a:r>
            <a:r>
              <a:rPr lang="tr-TR" dirty="0"/>
              <a:t> Side</a:t>
            </a:r>
          </a:p>
        </p:txBody>
      </p:sp>
      <p:sp>
        <p:nvSpPr>
          <p:cNvPr id="12" name="Rectangle 4">
            <a:extLst>
              <a:ext uri="{FF2B5EF4-FFF2-40B4-BE49-F238E27FC236}">
                <a16:creationId xmlns="" xmlns:a16="http://schemas.microsoft.com/office/drawing/2014/main"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 xmlns:a16="http://schemas.microsoft.com/office/drawing/2014/main"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İçerik Yer Tutucusu 2">
            <a:extLst>
              <a:ext uri="{FF2B5EF4-FFF2-40B4-BE49-F238E27FC236}">
                <a16:creationId xmlns="" xmlns:a16="http://schemas.microsoft.com/office/drawing/2014/main" id="{C9289067-4EA2-EE41-AF9D-BDACADADFB8D}"/>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x-none" dirty="0"/>
              <a:t>Window size: 2</a:t>
            </a:r>
            <a:r>
              <a:rPr lang="x-none" baseline="30000" dirty="0"/>
              <a:t>n</a:t>
            </a:r>
            <a:r>
              <a:rPr lang="x-none" dirty="0"/>
              <a:t>-1</a:t>
            </a:r>
          </a:p>
          <a:p>
            <a:pPr lvl="1" algn="just"/>
            <a:r>
              <a:rPr lang="x-none" dirty="0"/>
              <a:t>Example: If </a:t>
            </a:r>
            <a:r>
              <a:rPr lang="en-US" dirty="0"/>
              <a:t>frame sequence number bit length is n=3, windows size is 2</a:t>
            </a:r>
            <a:r>
              <a:rPr lang="en-US" baseline="30000" dirty="0"/>
              <a:t>n</a:t>
            </a:r>
            <a:r>
              <a:rPr lang="en-US" dirty="0"/>
              <a:t>-1 = 7</a:t>
            </a:r>
          </a:p>
          <a:p>
            <a:pPr algn="just"/>
            <a:endParaRPr lang="en-US" dirty="0"/>
          </a:p>
          <a:p>
            <a:pPr lvl="1" algn="just"/>
            <a:endParaRPr lang="x-none" dirty="0"/>
          </a:p>
        </p:txBody>
      </p:sp>
      <p:pic>
        <p:nvPicPr>
          <p:cNvPr id="4" name="Picture 3">
            <a:extLst>
              <a:ext uri="{FF2B5EF4-FFF2-40B4-BE49-F238E27FC236}">
                <a16:creationId xmlns="" xmlns:a16="http://schemas.microsoft.com/office/drawing/2014/main" id="{839F8AC1-46C2-0040-8542-0F2340243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8650" y="3140783"/>
            <a:ext cx="8394700" cy="1066800"/>
          </a:xfrm>
          <a:prstGeom prst="rect">
            <a:avLst/>
          </a:prstGeom>
        </p:spPr>
      </p:pic>
      <p:pic>
        <p:nvPicPr>
          <p:cNvPr id="8" name="Picture 7">
            <a:extLst>
              <a:ext uri="{FF2B5EF4-FFF2-40B4-BE49-F238E27FC236}">
                <a16:creationId xmlns="" xmlns:a16="http://schemas.microsoft.com/office/drawing/2014/main" id="{04B9C8FD-4B0F-0844-B5DD-6F56D91460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8650" y="4310600"/>
            <a:ext cx="8394700" cy="1066800"/>
          </a:xfrm>
          <a:prstGeom prst="rect">
            <a:avLst/>
          </a:prstGeom>
        </p:spPr>
      </p:pic>
      <p:pic>
        <p:nvPicPr>
          <p:cNvPr id="11" name="Picture 10">
            <a:extLst>
              <a:ext uri="{FF2B5EF4-FFF2-40B4-BE49-F238E27FC236}">
                <a16:creationId xmlns="" xmlns:a16="http://schemas.microsoft.com/office/drawing/2014/main" id="{FF343BCC-2C35-F14B-953C-1320F8946D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245" y="5510361"/>
            <a:ext cx="8394700" cy="1066800"/>
          </a:xfrm>
          <a:prstGeom prst="rect">
            <a:avLst/>
          </a:prstGeom>
        </p:spPr>
      </p:pic>
      <p:pic>
        <p:nvPicPr>
          <p:cNvPr id="7" name="Resim 9">
            <a:extLst>
              <a:ext uri="{FF2B5EF4-FFF2-40B4-BE49-F238E27FC236}">
                <a16:creationId xmlns="" xmlns:a16="http://schemas.microsoft.com/office/drawing/2014/main" id="{77B86469-520E-4B40-AE12-04D34F5B0D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3" name="Metin kutusu 12">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14"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- 5</a:t>
            </a:r>
            <a:endParaRPr lang="tr-TR" dirty="0"/>
          </a:p>
        </p:txBody>
      </p:sp>
    </p:spTree>
    <p:extLst>
      <p:ext uri="{BB962C8B-B14F-4D97-AF65-F5344CB8AC3E}">
        <p14:creationId xmlns:p14="http://schemas.microsoft.com/office/powerpoint/2010/main" val="34379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tr-TR" dirty="0" err="1"/>
              <a:t>Sliding</a:t>
            </a:r>
            <a:r>
              <a:rPr lang="tr-TR" dirty="0"/>
              <a:t> </a:t>
            </a:r>
            <a:r>
              <a:rPr lang="tr-TR" dirty="0" err="1"/>
              <a:t>Window</a:t>
            </a:r>
            <a:r>
              <a:rPr lang="tr-TR" dirty="0"/>
              <a:t> – </a:t>
            </a:r>
            <a:r>
              <a:rPr lang="tr-TR" dirty="0" err="1"/>
              <a:t>Receiver</a:t>
            </a:r>
            <a:r>
              <a:rPr lang="tr-TR" dirty="0"/>
              <a:t> Side</a:t>
            </a:r>
          </a:p>
        </p:txBody>
      </p:sp>
      <p:sp>
        <p:nvSpPr>
          <p:cNvPr id="12" name="Rectangle 4">
            <a:extLst>
              <a:ext uri="{FF2B5EF4-FFF2-40B4-BE49-F238E27FC236}">
                <a16:creationId xmlns="" xmlns:a16="http://schemas.microsoft.com/office/drawing/2014/main"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 xmlns:a16="http://schemas.microsoft.com/office/drawing/2014/main"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6" name="Picture 5">
            <a:extLst>
              <a:ext uri="{FF2B5EF4-FFF2-40B4-BE49-F238E27FC236}">
                <a16:creationId xmlns="" xmlns:a16="http://schemas.microsoft.com/office/drawing/2014/main" id="{EC201970-083D-4A4C-84AF-C9A803FBA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8650" y="2342026"/>
            <a:ext cx="8394700" cy="1066800"/>
          </a:xfrm>
          <a:prstGeom prst="rect">
            <a:avLst/>
          </a:prstGeom>
        </p:spPr>
      </p:pic>
      <p:pic>
        <p:nvPicPr>
          <p:cNvPr id="13" name="Picture 12">
            <a:extLst>
              <a:ext uri="{FF2B5EF4-FFF2-40B4-BE49-F238E27FC236}">
                <a16:creationId xmlns="" xmlns:a16="http://schemas.microsoft.com/office/drawing/2014/main" id="{33FC2790-76E0-2247-9EE7-C5C26BC575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8650" y="3766068"/>
            <a:ext cx="8394700" cy="1066800"/>
          </a:xfrm>
          <a:prstGeom prst="rect">
            <a:avLst/>
          </a:prstGeom>
        </p:spPr>
      </p:pic>
      <p:pic>
        <p:nvPicPr>
          <p:cNvPr id="16" name="Picture 15">
            <a:extLst>
              <a:ext uri="{FF2B5EF4-FFF2-40B4-BE49-F238E27FC236}">
                <a16:creationId xmlns="" xmlns:a16="http://schemas.microsoft.com/office/drawing/2014/main" id="{5FE700D3-3172-CB40-B5CA-AA4769D208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8650" y="5167256"/>
            <a:ext cx="8394700" cy="1066800"/>
          </a:xfrm>
          <a:prstGeom prst="rect">
            <a:avLst/>
          </a:prstGeom>
        </p:spPr>
      </p:pic>
      <p:pic>
        <p:nvPicPr>
          <p:cNvPr id="7" name="Resim 9">
            <a:extLst>
              <a:ext uri="{FF2B5EF4-FFF2-40B4-BE49-F238E27FC236}">
                <a16:creationId xmlns="" xmlns:a16="http://schemas.microsoft.com/office/drawing/2014/main" id="{77B86469-520E-4B40-AE12-04D34F5B0D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1" name="Metin kutusu 10">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14"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- 5</a:t>
            </a:r>
            <a:endParaRPr lang="tr-TR" dirty="0"/>
          </a:p>
        </p:txBody>
      </p:sp>
    </p:spTree>
    <p:extLst>
      <p:ext uri="{BB962C8B-B14F-4D97-AF65-F5344CB8AC3E}">
        <p14:creationId xmlns:p14="http://schemas.microsoft.com/office/powerpoint/2010/main" val="113525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- 5</a:t>
            </a:r>
            <a:endParaRPr lang="tr-TR" dirty="0"/>
          </a:p>
        </p:txBody>
      </p:sp>
      <p:sp>
        <p:nvSpPr>
          <p:cNvPr id="11" name="Metin kutusu 10">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2" name="Unvan 1"/>
          <p:cNvSpPr>
            <a:spLocks noGrp="1"/>
          </p:cNvSpPr>
          <p:nvPr>
            <p:ph type="title"/>
          </p:nvPr>
        </p:nvSpPr>
        <p:spPr/>
        <p:txBody>
          <a:bodyPr/>
          <a:lstStyle/>
          <a:p>
            <a:pPr algn="just"/>
            <a:r>
              <a:rPr lang="tr-TR" dirty="0" err="1"/>
              <a:t>Sliding</a:t>
            </a:r>
            <a:r>
              <a:rPr lang="tr-TR" dirty="0"/>
              <a:t> </a:t>
            </a:r>
            <a:r>
              <a:rPr lang="tr-TR" dirty="0" err="1"/>
              <a:t>Window</a:t>
            </a:r>
            <a:r>
              <a:rPr lang="tr-TR" dirty="0"/>
              <a:t> – </a:t>
            </a:r>
            <a:r>
              <a:rPr lang="tr-TR" dirty="0" err="1"/>
              <a:t>Both</a:t>
            </a:r>
            <a:r>
              <a:rPr lang="tr-TR" dirty="0"/>
              <a:t> Side </a:t>
            </a:r>
            <a:r>
              <a:rPr lang="tr-TR" dirty="0" err="1"/>
              <a:t>Example</a:t>
            </a:r>
            <a:endParaRPr lang="tr-TR" dirty="0"/>
          </a:p>
        </p:txBody>
      </p:sp>
      <p:sp>
        <p:nvSpPr>
          <p:cNvPr id="12" name="Rectangle 4">
            <a:extLst>
              <a:ext uri="{FF2B5EF4-FFF2-40B4-BE49-F238E27FC236}">
                <a16:creationId xmlns="" xmlns:a16="http://schemas.microsoft.com/office/drawing/2014/main"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 xmlns:a16="http://schemas.microsoft.com/office/drawing/2014/main"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4" name="Picture 3">
            <a:extLst>
              <a:ext uri="{FF2B5EF4-FFF2-40B4-BE49-F238E27FC236}">
                <a16:creationId xmlns="" xmlns:a16="http://schemas.microsoft.com/office/drawing/2014/main" id="{D132743F-51D1-4842-A83A-5623834F3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596" y="0"/>
            <a:ext cx="9631907" cy="6858000"/>
          </a:xfrm>
          <a:prstGeom prst="rect">
            <a:avLst/>
          </a:prstGeom>
        </p:spPr>
      </p:pic>
      <p:pic>
        <p:nvPicPr>
          <p:cNvPr id="10" name="Picture 9">
            <a:extLst>
              <a:ext uri="{FF2B5EF4-FFF2-40B4-BE49-F238E27FC236}">
                <a16:creationId xmlns="" xmlns:a16="http://schemas.microsoft.com/office/drawing/2014/main" id="{1E5F7E35-4BEB-564E-8AC4-CB20F286B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70470"/>
            <a:ext cx="12192000" cy="4874228"/>
          </a:xfrm>
          <a:prstGeom prst="rect">
            <a:avLst/>
          </a:prstGeom>
        </p:spPr>
      </p:pic>
      <p:pic>
        <p:nvPicPr>
          <p:cNvPr id="7" name="Resim 9">
            <a:extLst>
              <a:ext uri="{FF2B5EF4-FFF2-40B4-BE49-F238E27FC236}">
                <a16:creationId xmlns="" xmlns:a16="http://schemas.microsoft.com/office/drawing/2014/main" id="{77B86469-520E-4B40-AE12-04D34F5B0D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Tree>
    <p:extLst>
      <p:ext uri="{BB962C8B-B14F-4D97-AF65-F5344CB8AC3E}">
        <p14:creationId xmlns:p14="http://schemas.microsoft.com/office/powerpoint/2010/main" val="233756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tr-TR" dirty="0" err="1"/>
              <a:t>Sliding</a:t>
            </a:r>
            <a:r>
              <a:rPr lang="tr-TR" dirty="0"/>
              <a:t> </a:t>
            </a:r>
            <a:r>
              <a:rPr lang="tr-TR" dirty="0" err="1"/>
              <a:t>Window</a:t>
            </a:r>
            <a:r>
              <a:rPr lang="tr-TR" dirty="0"/>
              <a:t> – </a:t>
            </a:r>
            <a:r>
              <a:rPr lang="tr-TR" dirty="0" err="1"/>
              <a:t>Window</a:t>
            </a:r>
            <a:r>
              <a:rPr lang="tr-TR" dirty="0"/>
              <a:t> Size 2</a:t>
            </a:r>
            <a:r>
              <a:rPr lang="tr-TR" baseline="30000" dirty="0"/>
              <a:t>n</a:t>
            </a:r>
            <a:r>
              <a:rPr lang="tr-TR" dirty="0"/>
              <a:t>-1</a:t>
            </a:r>
          </a:p>
        </p:txBody>
      </p:sp>
      <p:sp>
        <p:nvSpPr>
          <p:cNvPr id="12" name="Rectangle 4">
            <a:extLst>
              <a:ext uri="{FF2B5EF4-FFF2-40B4-BE49-F238E27FC236}">
                <a16:creationId xmlns="" xmlns:a16="http://schemas.microsoft.com/office/drawing/2014/main"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 xmlns:a16="http://schemas.microsoft.com/office/drawing/2014/main"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4" name="Picture 3">
            <a:extLst>
              <a:ext uri="{FF2B5EF4-FFF2-40B4-BE49-F238E27FC236}">
                <a16:creationId xmlns="" xmlns:a16="http://schemas.microsoft.com/office/drawing/2014/main" id="{F36DA7D3-7438-3045-BB51-1D15EF4DD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121602"/>
            <a:ext cx="12039600" cy="4038600"/>
          </a:xfrm>
          <a:prstGeom prst="rect">
            <a:avLst/>
          </a:prstGeom>
        </p:spPr>
      </p:pic>
      <p:pic>
        <p:nvPicPr>
          <p:cNvPr id="7" name="Resim 9">
            <a:extLst>
              <a:ext uri="{FF2B5EF4-FFF2-40B4-BE49-F238E27FC236}">
                <a16:creationId xmlns="" xmlns:a16="http://schemas.microsoft.com/office/drawing/2014/main" id="{77B86469-520E-4B40-AE12-04D34F5B0D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0" name="Metin kutusu 9">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- 5</a:t>
            </a:r>
            <a:endParaRPr lang="tr-TR" dirty="0"/>
          </a:p>
        </p:txBody>
      </p:sp>
    </p:spTree>
    <p:extLst>
      <p:ext uri="{BB962C8B-B14F-4D97-AF65-F5344CB8AC3E}">
        <p14:creationId xmlns:p14="http://schemas.microsoft.com/office/powerpoint/2010/main" val="138368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tr-TR" dirty="0" err="1"/>
              <a:t>Sliding</a:t>
            </a:r>
            <a:r>
              <a:rPr lang="tr-TR" dirty="0"/>
              <a:t> </a:t>
            </a:r>
            <a:r>
              <a:rPr lang="tr-TR" dirty="0" err="1"/>
              <a:t>Window</a:t>
            </a:r>
            <a:r>
              <a:rPr lang="tr-TR" dirty="0"/>
              <a:t> - </a:t>
            </a:r>
            <a:r>
              <a:rPr lang="tr-TR" dirty="0" err="1"/>
              <a:t>Line</a:t>
            </a:r>
            <a:r>
              <a:rPr lang="tr-TR" dirty="0"/>
              <a:t> </a:t>
            </a:r>
            <a:r>
              <a:rPr lang="tr-TR" dirty="0" err="1"/>
              <a:t>Utilization</a:t>
            </a:r>
            <a:r>
              <a:rPr lang="tr-TR" dirty="0"/>
              <a:t> (U) Rate </a:t>
            </a:r>
          </a:p>
        </p:txBody>
      </p:sp>
      <p:sp>
        <p:nvSpPr>
          <p:cNvPr id="12" name="Rectangle 4">
            <a:extLst>
              <a:ext uri="{FF2B5EF4-FFF2-40B4-BE49-F238E27FC236}">
                <a16:creationId xmlns="" xmlns:a16="http://schemas.microsoft.com/office/drawing/2014/main"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 xmlns:a16="http://schemas.microsoft.com/office/drawing/2014/main"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mc:AlternateContent xmlns:mc="http://schemas.openxmlformats.org/markup-compatibility/2006" xmlns:a14="http://schemas.microsoft.com/office/drawing/2010/main">
        <mc:Choice Requires="a14">
          <p:sp>
            <p:nvSpPr>
              <p:cNvPr id="18" name="İçerik Yer Tutucusu 2">
                <a:extLst>
                  <a:ext uri="{FF2B5EF4-FFF2-40B4-BE49-F238E27FC236}">
                    <a16:creationId xmlns="" xmlns:a16="http://schemas.microsoft.com/office/drawing/2014/main" id="{C9289067-4EA2-EE41-AF9D-BDACADADFB8D}"/>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tr-TR" dirty="0"/>
                  <a:t>In Stop &amp; </a:t>
                </a:r>
                <a:r>
                  <a:rPr lang="tr-TR" dirty="0" err="1"/>
                  <a:t>Wait</a:t>
                </a:r>
                <a:r>
                  <a:rPr lang="tr-TR" dirty="0"/>
                  <a:t> </a:t>
                </a:r>
                <a14:m>
                  <m:oMath xmlns:m="http://schemas.openxmlformats.org/officeDocument/2006/math">
                    <m:r>
                      <a:rPr lang="tr-TR" i="1">
                        <a:latin typeface="Cambria Math" panose="02040503050406030204" pitchFamily="18" charset="0"/>
                      </a:rPr>
                      <m:t>𝑎</m:t>
                    </m:r>
                    <m:r>
                      <a:rPr lang="tr-TR" i="1">
                        <a:latin typeface="Cambria Math" panose="02040503050406030204" pitchFamily="18" charset="0"/>
                      </a:rPr>
                      <m:t>=</m:t>
                    </m:r>
                    <m:f>
                      <m:fPr>
                        <m:ctrlPr>
                          <a:rPr lang="tr-TR" i="1">
                            <a:latin typeface="Cambria Math" panose="02040503050406030204" pitchFamily="18" charset="0"/>
                          </a:rPr>
                        </m:ctrlPr>
                      </m:fPr>
                      <m:num>
                        <m:sSub>
                          <m:sSubPr>
                            <m:ctrlPr>
                              <a:rPr lang="tr-TR" i="1">
                                <a:latin typeface="Cambria Math" panose="02040503050406030204" pitchFamily="18" charset="0"/>
                              </a:rPr>
                            </m:ctrlPr>
                          </m:sSubPr>
                          <m:e>
                            <m:r>
                              <a:rPr lang="tr-TR" i="1">
                                <a:latin typeface="Cambria Math" panose="02040503050406030204" pitchFamily="18" charset="0"/>
                              </a:rPr>
                              <m:t>𝑡</m:t>
                            </m:r>
                          </m:e>
                          <m:sub>
                            <m:r>
                              <a:rPr lang="tr-TR" i="1">
                                <a:latin typeface="Cambria Math" panose="02040503050406030204" pitchFamily="18" charset="0"/>
                              </a:rPr>
                              <m:t>𝑝𝑟𝑜𝑝</m:t>
                            </m:r>
                          </m:sub>
                        </m:sSub>
                      </m:num>
                      <m:den>
                        <m:sSub>
                          <m:sSubPr>
                            <m:ctrlPr>
                              <a:rPr lang="tr-TR" i="1">
                                <a:latin typeface="Cambria Math" panose="02040503050406030204" pitchFamily="18" charset="0"/>
                              </a:rPr>
                            </m:ctrlPr>
                          </m:sSubPr>
                          <m:e>
                            <m:r>
                              <a:rPr lang="tr-TR" i="1">
                                <a:latin typeface="Cambria Math" panose="02040503050406030204" pitchFamily="18" charset="0"/>
                              </a:rPr>
                              <m:t>𝑡</m:t>
                            </m:r>
                          </m:e>
                          <m:sub>
                            <m:r>
                              <a:rPr lang="tr-TR" i="1">
                                <a:latin typeface="Cambria Math" panose="02040503050406030204" pitchFamily="18" charset="0"/>
                              </a:rPr>
                              <m:t>𝑓𝑟𝑎𝑚𝑒</m:t>
                            </m:r>
                          </m:sub>
                        </m:sSub>
                      </m:den>
                    </m:f>
                  </m:oMath>
                </a14:m>
                <a:endParaRPr lang="x-none" dirty="0"/>
              </a:p>
              <a:p>
                <a:pPr algn="just"/>
                <a:r>
                  <a:rPr lang="x-none" dirty="0"/>
                  <a:t>In Sliding Windows </a:t>
                </a:r>
                <a14:m>
                  <m:oMath xmlns:m="http://schemas.openxmlformats.org/officeDocument/2006/math">
                    <m:sSub>
                      <m:sSubPr>
                        <m:ctrlPr>
                          <a:rPr lang="x-none" i="1" smtClean="0">
                            <a:latin typeface="Cambria Math" panose="02040503050406030204" pitchFamily="18" charset="0"/>
                          </a:rPr>
                        </m:ctrlPr>
                      </m:sSubPr>
                      <m:e>
                        <m:r>
                          <a:rPr lang="tr-TR" b="0" i="1" smtClean="0">
                            <a:latin typeface="Cambria Math" panose="02040503050406030204" pitchFamily="18" charset="0"/>
                          </a:rPr>
                          <m:t>𝑡</m:t>
                        </m:r>
                      </m:e>
                      <m:sub>
                        <m:r>
                          <a:rPr lang="tr-TR" b="0" i="1" smtClean="0">
                            <a:latin typeface="Cambria Math" panose="02040503050406030204" pitchFamily="18" charset="0"/>
                          </a:rPr>
                          <m:t>𝑓𝑟𝑎𝑚𝑒</m:t>
                        </m:r>
                      </m:sub>
                    </m:sSub>
                    <m:r>
                      <a:rPr lang="tr-TR" b="0" i="1" smtClean="0">
                        <a:latin typeface="Cambria Math" panose="02040503050406030204" pitchFamily="18" charset="0"/>
                      </a:rPr>
                      <m:t>=1 </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𝑎</m:t>
                    </m:r>
                    <m:r>
                      <a:rPr lang="tr-TR" b="0" i="1" smtClean="0">
                        <a:latin typeface="Cambria Math" panose="02040503050406030204" pitchFamily="18" charset="0"/>
                        <a:ea typeface="Cambria Math" panose="02040503050406030204" pitchFamily="18" charset="0"/>
                      </a:rPr>
                      <m:t>= </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𝑡</m:t>
                        </m:r>
                      </m:e>
                      <m:sub>
                        <m:r>
                          <a:rPr lang="tr-TR" b="0" i="1" smtClean="0">
                            <a:latin typeface="Cambria Math" panose="02040503050406030204" pitchFamily="18" charset="0"/>
                            <a:ea typeface="Cambria Math" panose="02040503050406030204" pitchFamily="18" charset="0"/>
                          </a:rPr>
                          <m:t>𝑝𝑟𝑜𝑝</m:t>
                        </m:r>
                      </m:sub>
                    </m:sSub>
                  </m:oMath>
                </a14:m>
                <a:endParaRPr lang="x-none" dirty="0"/>
              </a:p>
              <a:p>
                <a:pPr algn="just"/>
                <a:r>
                  <a:rPr lang="en-US" dirty="0"/>
                  <a:t>I</a:t>
                </a:r>
                <a:r>
                  <a:rPr lang="x-none" dirty="0"/>
                  <a:t>f </a:t>
                </a:r>
                <a:r>
                  <a:rPr lang="tr-TR" dirty="0"/>
                  <a:t>w (</a:t>
                </a:r>
                <a:r>
                  <a:rPr lang="tr-TR" dirty="0" err="1"/>
                  <a:t>window</a:t>
                </a:r>
                <a:r>
                  <a:rPr lang="tr-TR" dirty="0"/>
                  <a:t> size) </a:t>
                </a:r>
                <a:r>
                  <a:rPr lang="tr-TR" dirty="0">
                    <a:sym typeface="Symbol" pitchFamily="2" charset="2"/>
                  </a:rPr>
                  <a:t></a:t>
                </a:r>
                <a:r>
                  <a:rPr lang="tr-TR" dirty="0"/>
                  <a:t> (2a +1) </a:t>
                </a:r>
              </a:p>
              <a:p>
                <a:pPr lvl="1" algn="just"/>
                <a:r>
                  <a:rPr lang="tr-TR" dirty="0"/>
                  <a:t>U = %100 </a:t>
                </a:r>
              </a:p>
              <a:p>
                <a:pPr algn="just"/>
                <a:r>
                  <a:rPr lang="tr-TR" dirty="0" err="1"/>
                  <a:t>If</a:t>
                </a:r>
                <a:r>
                  <a:rPr lang="tr-TR" dirty="0"/>
                  <a:t> w &lt; (2a+1) </a:t>
                </a:r>
              </a:p>
              <a:p>
                <a:pPr lvl="1" algn="just"/>
                <a14:m>
                  <m:oMath xmlns:m="http://schemas.openxmlformats.org/officeDocument/2006/math">
                    <m:r>
                      <a:rPr lang="tr-TR" b="0" i="1" smtClean="0">
                        <a:latin typeface="Cambria Math" panose="02040503050406030204" pitchFamily="18" charset="0"/>
                      </a:rPr>
                      <m:t>𝑈</m:t>
                    </m:r>
                    <m:r>
                      <a:rPr lang="tr-TR" b="0" i="1" smtClean="0">
                        <a:latin typeface="Cambria Math" panose="02040503050406030204" pitchFamily="18" charset="0"/>
                      </a:rPr>
                      <m:t>= </m:t>
                    </m:r>
                    <m:f>
                      <m:fPr>
                        <m:ctrlPr>
                          <a:rPr lang="tr-TR" b="0" i="1" smtClean="0">
                            <a:latin typeface="Cambria Math" panose="02040503050406030204" pitchFamily="18" charset="0"/>
                          </a:rPr>
                        </m:ctrlPr>
                      </m:fPr>
                      <m:num>
                        <m:r>
                          <a:rPr lang="tr-TR" b="0" i="1" smtClean="0">
                            <a:latin typeface="Cambria Math" panose="02040503050406030204" pitchFamily="18" charset="0"/>
                          </a:rPr>
                          <m:t>𝑤</m:t>
                        </m:r>
                      </m:num>
                      <m:den>
                        <m:r>
                          <a:rPr lang="tr-TR" b="0" i="1" smtClean="0">
                            <a:latin typeface="Cambria Math" panose="02040503050406030204" pitchFamily="18" charset="0"/>
                          </a:rPr>
                          <m:t>2</m:t>
                        </m:r>
                        <m:r>
                          <a:rPr lang="tr-TR" b="0" i="1" smtClean="0">
                            <a:latin typeface="Cambria Math" panose="02040503050406030204" pitchFamily="18" charset="0"/>
                          </a:rPr>
                          <m:t>𝑎</m:t>
                        </m:r>
                        <m:r>
                          <a:rPr lang="tr-TR" b="0" i="1" smtClean="0">
                            <a:latin typeface="Cambria Math" panose="02040503050406030204" pitchFamily="18" charset="0"/>
                          </a:rPr>
                          <m:t>+1</m:t>
                        </m:r>
                      </m:den>
                    </m:f>
                  </m:oMath>
                </a14:m>
                <a:endParaRPr lang="tr-TR" dirty="0"/>
              </a:p>
              <a:p>
                <a:pPr algn="just"/>
                <a14:m>
                  <m:oMath xmlns:m="http://schemas.openxmlformats.org/officeDocument/2006/math">
                    <m:r>
                      <a:rPr lang="tr-TR" b="0" i="1" smtClean="0">
                        <a:latin typeface="Cambria Math" panose="02040503050406030204" pitchFamily="18" charset="0"/>
                      </a:rPr>
                      <m:t>𝑈</m:t>
                    </m:r>
                    <m:r>
                      <a:rPr lang="tr-TR" b="0" i="1" smtClean="0">
                        <a:latin typeface="Cambria Math" panose="02040503050406030204" pitchFamily="18" charset="0"/>
                      </a:rPr>
                      <m:t>=</m:t>
                    </m:r>
                    <m:d>
                      <m:dPr>
                        <m:begChr m:val="{"/>
                        <m:endChr m:val="}"/>
                        <m:ctrlPr>
                          <a:rPr lang="x-none" i="1" smtClean="0">
                            <a:latin typeface="Cambria Math" panose="02040503050406030204" pitchFamily="18" charset="0"/>
                          </a:rPr>
                        </m:ctrlPr>
                      </m:dPr>
                      <m:e>
                        <m:m>
                          <m:mPr>
                            <m:mcs>
                              <m:mc>
                                <m:mcPr>
                                  <m:count m:val="2"/>
                                  <m:mcJc m:val="center"/>
                                </m:mcPr>
                              </m:mc>
                            </m:mcs>
                            <m:ctrlPr>
                              <a:rPr lang="x-none" i="1" smtClean="0">
                                <a:latin typeface="Cambria Math" panose="02040503050406030204" pitchFamily="18" charset="0"/>
                              </a:rPr>
                            </m:ctrlPr>
                          </m:mPr>
                          <m:mr>
                            <m:e>
                              <m:r>
                                <m:rPr>
                                  <m:brk m:alnAt="7"/>
                                </m:rPr>
                                <a:rPr lang="tr-TR" b="0" i="1" smtClean="0">
                                  <a:latin typeface="Cambria Math" panose="02040503050406030204" pitchFamily="18" charset="0"/>
                                </a:rPr>
                                <m:t>1</m:t>
                              </m:r>
                            </m:e>
                            <m:e>
                              <m:r>
                                <a:rPr lang="tr-TR" b="0" i="1" smtClean="0">
                                  <a:latin typeface="Cambria Math" panose="02040503050406030204" pitchFamily="18" charset="0"/>
                                </a:rPr>
                                <m:t>𝑤</m:t>
                              </m:r>
                              <m:r>
                                <a:rPr lang="tr-TR" b="0" i="1" smtClean="0">
                                  <a:latin typeface="Cambria Math" panose="02040503050406030204" pitchFamily="18" charset="0"/>
                                  <a:ea typeface="Cambria Math" panose="02040503050406030204" pitchFamily="18" charset="0"/>
                                </a:rPr>
                                <m:t>≥2</m:t>
                              </m:r>
                              <m:r>
                                <a:rPr lang="tr-TR" b="0" i="1" smtClean="0">
                                  <a:latin typeface="Cambria Math" panose="02040503050406030204" pitchFamily="18" charset="0"/>
                                  <a:ea typeface="Cambria Math" panose="02040503050406030204" pitchFamily="18" charset="0"/>
                                </a:rPr>
                                <m:t>𝑎</m:t>
                              </m:r>
                              <m:r>
                                <a:rPr lang="tr-TR" b="0" i="1" smtClean="0">
                                  <a:latin typeface="Cambria Math" panose="02040503050406030204" pitchFamily="18" charset="0"/>
                                  <a:ea typeface="Cambria Math" panose="02040503050406030204" pitchFamily="18" charset="0"/>
                                </a:rPr>
                                <m:t>+1</m:t>
                              </m:r>
                            </m:e>
                          </m:mr>
                          <m:mr>
                            <m:e>
                              <m:f>
                                <m:fPr>
                                  <m:ctrlPr>
                                    <a:rPr lang="x-none" i="1" smtClean="0">
                                      <a:latin typeface="Cambria Math" panose="02040503050406030204" pitchFamily="18" charset="0"/>
                                    </a:rPr>
                                  </m:ctrlPr>
                                </m:fPr>
                                <m:num>
                                  <m:r>
                                    <a:rPr lang="tr-TR" b="0" i="1" smtClean="0">
                                      <a:latin typeface="Cambria Math" panose="02040503050406030204" pitchFamily="18" charset="0"/>
                                    </a:rPr>
                                    <m:t>𝑤</m:t>
                                  </m:r>
                                </m:num>
                                <m:den>
                                  <m:r>
                                    <a:rPr lang="tr-TR" b="0" i="1" smtClean="0">
                                      <a:latin typeface="Cambria Math" panose="02040503050406030204" pitchFamily="18" charset="0"/>
                                    </a:rPr>
                                    <m:t>2</m:t>
                                  </m:r>
                                  <m:r>
                                    <a:rPr lang="tr-TR" b="0" i="1" smtClean="0">
                                      <a:latin typeface="Cambria Math" panose="02040503050406030204" pitchFamily="18" charset="0"/>
                                    </a:rPr>
                                    <m:t>𝑎</m:t>
                                  </m:r>
                                  <m:r>
                                    <a:rPr lang="tr-TR" b="0" i="1" smtClean="0">
                                      <a:latin typeface="Cambria Math" panose="02040503050406030204" pitchFamily="18" charset="0"/>
                                    </a:rPr>
                                    <m:t>+1</m:t>
                                  </m:r>
                                </m:den>
                              </m:f>
                            </m:e>
                            <m:e>
                              <m:r>
                                <a:rPr lang="tr-TR" b="0" i="1" smtClean="0">
                                  <a:latin typeface="Cambria Math" panose="02040503050406030204" pitchFamily="18" charset="0"/>
                                </a:rPr>
                                <m:t>𝑤</m:t>
                              </m:r>
                              <m:r>
                                <a:rPr lang="tr-TR" b="0" i="1" smtClean="0">
                                  <a:latin typeface="Cambria Math" panose="02040503050406030204" pitchFamily="18" charset="0"/>
                                </a:rPr>
                                <m:t>&lt;2</m:t>
                              </m:r>
                              <m:r>
                                <a:rPr lang="tr-TR" b="0" i="1" smtClean="0">
                                  <a:latin typeface="Cambria Math" panose="02040503050406030204" pitchFamily="18" charset="0"/>
                                  <a:ea typeface="Cambria Math" panose="02040503050406030204" pitchFamily="18" charset="0"/>
                                </a:rPr>
                                <m:t>𝑎</m:t>
                              </m:r>
                              <m:r>
                                <a:rPr lang="tr-TR" b="0" i="1" smtClean="0">
                                  <a:latin typeface="Cambria Math" panose="02040503050406030204" pitchFamily="18" charset="0"/>
                                  <a:ea typeface="Cambria Math" panose="02040503050406030204" pitchFamily="18" charset="0"/>
                                </a:rPr>
                                <m:t>+1</m:t>
                              </m:r>
                            </m:e>
                          </m:mr>
                        </m:m>
                      </m:e>
                    </m:d>
                  </m:oMath>
                </a14:m>
                <a:endParaRPr lang="x-none" dirty="0"/>
              </a:p>
            </p:txBody>
          </p:sp>
        </mc:Choice>
        <mc:Fallback xmlns="">
          <p:sp>
            <p:nvSpPr>
              <p:cNvPr id="18" name="İçerik Yer Tutucusu 2">
                <a:extLst>
                  <a:ext uri="{FF2B5EF4-FFF2-40B4-BE49-F238E27FC236}">
                    <a16:creationId xmlns:a16="http://schemas.microsoft.com/office/drawing/2014/main" id="{C9289067-4EA2-EE41-AF9D-BDACADADFB8D}"/>
                  </a:ext>
                </a:extLst>
              </p:cNvPr>
              <p:cNvSpPr txBox="1">
                <a:spLocks noRot="1" noChangeAspect="1" noMove="1" noResize="1" noEditPoints="1" noAdjustHandles="1" noChangeArrowheads="1" noChangeShapeType="1" noTextEdit="1"/>
              </p:cNvSpPr>
              <p:nvPr/>
            </p:nvSpPr>
            <p:spPr>
              <a:xfrm>
                <a:off x="767143" y="2336873"/>
                <a:ext cx="10971775" cy="4244128"/>
              </a:xfrm>
              <a:prstGeom prst="rect">
                <a:avLst/>
              </a:prstGeom>
              <a:blipFill>
                <a:blip r:embed="rId3"/>
                <a:stretch>
                  <a:fillRect l="-809" t="-298"/>
                </a:stretch>
              </a:blipFill>
            </p:spPr>
            <p:txBody>
              <a:bodyPr/>
              <a:lstStyle/>
              <a:p>
                <a:r>
                  <a:rPr lang="tr-TR">
                    <a:noFill/>
                  </a:rPr>
                  <a:t> </a:t>
                </a:r>
              </a:p>
            </p:txBody>
          </p:sp>
        </mc:Fallback>
      </mc:AlternateContent>
      <p:pic>
        <p:nvPicPr>
          <p:cNvPr id="7" name="Resim 9">
            <a:extLst>
              <a:ext uri="{FF2B5EF4-FFF2-40B4-BE49-F238E27FC236}">
                <a16:creationId xmlns="" xmlns:a16="http://schemas.microsoft.com/office/drawing/2014/main" id="{77B86469-520E-4B40-AE12-04D34F5B0D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0" name="Metin kutusu 9">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- 5</a:t>
            </a:r>
            <a:endParaRPr lang="tr-TR" dirty="0"/>
          </a:p>
        </p:txBody>
      </p:sp>
    </p:spTree>
    <p:extLst>
      <p:ext uri="{BB962C8B-B14F-4D97-AF65-F5344CB8AC3E}">
        <p14:creationId xmlns:p14="http://schemas.microsoft.com/office/powerpoint/2010/main" val="268011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73741" y="753228"/>
            <a:ext cx="9908171" cy="1080938"/>
          </a:xfrm>
        </p:spPr>
        <p:txBody>
          <a:bodyPr/>
          <a:lstStyle/>
          <a:p>
            <a:pPr algn="just"/>
            <a:r>
              <a:rPr lang="tr-TR" dirty="0" err="1"/>
              <a:t>Error</a:t>
            </a:r>
            <a:r>
              <a:rPr lang="tr-TR" dirty="0"/>
              <a:t> Control, </a:t>
            </a:r>
            <a:r>
              <a:rPr lang="tr-TR" dirty="0" err="1"/>
              <a:t>Automatic</a:t>
            </a:r>
            <a:r>
              <a:rPr lang="tr-TR" dirty="0"/>
              <a:t> </a:t>
            </a:r>
            <a:r>
              <a:rPr lang="tr-TR" dirty="0" err="1"/>
              <a:t>Repeat</a:t>
            </a:r>
            <a:r>
              <a:rPr lang="tr-TR" dirty="0"/>
              <a:t> </a:t>
            </a:r>
            <a:r>
              <a:rPr lang="tr-TR" dirty="0" err="1"/>
              <a:t>reQuest</a:t>
            </a:r>
            <a:r>
              <a:rPr lang="x-none" dirty="0"/>
              <a:t> (ARQ)</a:t>
            </a:r>
            <a:endParaRPr lang="tr-TR" dirty="0"/>
          </a:p>
        </p:txBody>
      </p:sp>
      <p:sp>
        <p:nvSpPr>
          <p:cNvPr id="12" name="Rectangle 4">
            <a:extLst>
              <a:ext uri="{FF2B5EF4-FFF2-40B4-BE49-F238E27FC236}">
                <a16:creationId xmlns="" xmlns:a16="http://schemas.microsoft.com/office/drawing/2014/main"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 xmlns:a16="http://schemas.microsoft.com/office/drawing/2014/main"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4" name="Picture 3">
            <a:extLst>
              <a:ext uri="{FF2B5EF4-FFF2-40B4-BE49-F238E27FC236}">
                <a16:creationId xmlns="" xmlns:a16="http://schemas.microsoft.com/office/drawing/2014/main" id="{D0509EFC-8751-5747-87A5-C6FE59DB4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9190" y="3027812"/>
            <a:ext cx="7876195" cy="2088260"/>
          </a:xfrm>
          <a:prstGeom prst="rect">
            <a:avLst/>
          </a:prstGeom>
        </p:spPr>
      </p:pic>
      <p:pic>
        <p:nvPicPr>
          <p:cNvPr id="7" name="Resim 9">
            <a:extLst>
              <a:ext uri="{FF2B5EF4-FFF2-40B4-BE49-F238E27FC236}">
                <a16:creationId xmlns="" xmlns:a16="http://schemas.microsoft.com/office/drawing/2014/main" id="{77B86469-520E-4B40-AE12-04D34F5B0D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0" name="Metin kutusu 9">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- 5</a:t>
            </a:r>
            <a:endParaRPr lang="tr-TR" dirty="0"/>
          </a:p>
        </p:txBody>
      </p:sp>
    </p:spTree>
    <p:extLst>
      <p:ext uri="{BB962C8B-B14F-4D97-AF65-F5344CB8AC3E}">
        <p14:creationId xmlns:p14="http://schemas.microsoft.com/office/powerpoint/2010/main" val="322986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etin kutusu 12">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2" name="Unvan 1"/>
          <p:cNvSpPr>
            <a:spLocks noGrp="1"/>
          </p:cNvSpPr>
          <p:nvPr>
            <p:ph type="title"/>
          </p:nvPr>
        </p:nvSpPr>
        <p:spPr/>
        <p:txBody>
          <a:bodyPr/>
          <a:lstStyle/>
          <a:p>
            <a:pPr algn="just"/>
            <a:r>
              <a:rPr lang="tr-TR" dirty="0"/>
              <a:t>Stop &amp; </a:t>
            </a:r>
            <a:r>
              <a:rPr lang="tr-TR" dirty="0" err="1"/>
              <a:t>Wait</a:t>
            </a:r>
            <a:r>
              <a:rPr lang="tr-TR" dirty="0"/>
              <a:t> ARQ</a:t>
            </a:r>
          </a:p>
        </p:txBody>
      </p:sp>
      <p:sp>
        <p:nvSpPr>
          <p:cNvPr id="12" name="Rectangle 4">
            <a:extLst>
              <a:ext uri="{FF2B5EF4-FFF2-40B4-BE49-F238E27FC236}">
                <a16:creationId xmlns="" xmlns:a16="http://schemas.microsoft.com/office/drawing/2014/main"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 xmlns:a16="http://schemas.microsoft.com/office/drawing/2014/main"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İçerik Yer Tutucusu 2">
            <a:extLst>
              <a:ext uri="{FF2B5EF4-FFF2-40B4-BE49-F238E27FC236}">
                <a16:creationId xmlns="" xmlns:a16="http://schemas.microsoft.com/office/drawing/2014/main" id="{C9289067-4EA2-EE41-AF9D-BDACADADFB8D}"/>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endParaRPr lang="x-none" dirty="0"/>
          </a:p>
        </p:txBody>
      </p:sp>
      <p:pic>
        <p:nvPicPr>
          <p:cNvPr id="4" name="Picture 3">
            <a:extLst>
              <a:ext uri="{FF2B5EF4-FFF2-40B4-BE49-F238E27FC236}">
                <a16:creationId xmlns="" xmlns:a16="http://schemas.microsoft.com/office/drawing/2014/main" id="{3AAD1C43-1E75-AC43-B37E-7A60B26C6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850" y="2109400"/>
            <a:ext cx="6972300" cy="4610100"/>
          </a:xfrm>
          <a:prstGeom prst="rect">
            <a:avLst/>
          </a:prstGeom>
        </p:spPr>
      </p:pic>
      <p:pic>
        <p:nvPicPr>
          <p:cNvPr id="8" name="Picture 7">
            <a:extLst>
              <a:ext uri="{FF2B5EF4-FFF2-40B4-BE49-F238E27FC236}">
                <a16:creationId xmlns="" xmlns:a16="http://schemas.microsoft.com/office/drawing/2014/main" id="{698C9788-FF2D-8F48-AD09-894C93868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5200" y="2237601"/>
            <a:ext cx="7721600" cy="4343400"/>
          </a:xfrm>
          <a:prstGeom prst="rect">
            <a:avLst/>
          </a:prstGeom>
        </p:spPr>
      </p:pic>
      <p:pic>
        <p:nvPicPr>
          <p:cNvPr id="11" name="Picture 10">
            <a:extLst>
              <a:ext uri="{FF2B5EF4-FFF2-40B4-BE49-F238E27FC236}">
                <a16:creationId xmlns="" xmlns:a16="http://schemas.microsoft.com/office/drawing/2014/main" id="{FA5556BB-8FB2-9040-B1D8-DE3C676AE7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5100" y="2273790"/>
            <a:ext cx="9321800" cy="4343400"/>
          </a:xfrm>
          <a:prstGeom prst="rect">
            <a:avLst/>
          </a:prstGeom>
        </p:spPr>
      </p:pic>
      <p:pic>
        <p:nvPicPr>
          <p:cNvPr id="7" name="Resim 9">
            <a:extLst>
              <a:ext uri="{FF2B5EF4-FFF2-40B4-BE49-F238E27FC236}">
                <a16:creationId xmlns="" xmlns:a16="http://schemas.microsoft.com/office/drawing/2014/main" id="{77B86469-520E-4B40-AE12-04D34F5B0D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4"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- 5</a:t>
            </a:r>
            <a:endParaRPr lang="tr-TR" dirty="0"/>
          </a:p>
        </p:txBody>
      </p:sp>
    </p:spTree>
    <p:extLst>
      <p:ext uri="{BB962C8B-B14F-4D97-AF65-F5344CB8AC3E}">
        <p14:creationId xmlns:p14="http://schemas.microsoft.com/office/powerpoint/2010/main" val="43318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tr-TR" dirty="0" err="1"/>
              <a:t>Sliding</a:t>
            </a:r>
            <a:r>
              <a:rPr lang="tr-TR" dirty="0"/>
              <a:t> </a:t>
            </a:r>
            <a:r>
              <a:rPr lang="tr-TR" dirty="0" err="1"/>
              <a:t>Window</a:t>
            </a:r>
            <a:r>
              <a:rPr lang="tr-TR" dirty="0"/>
              <a:t> ARQ</a:t>
            </a:r>
          </a:p>
        </p:txBody>
      </p:sp>
      <p:sp>
        <p:nvSpPr>
          <p:cNvPr id="12" name="Rectangle 4">
            <a:extLst>
              <a:ext uri="{FF2B5EF4-FFF2-40B4-BE49-F238E27FC236}">
                <a16:creationId xmlns="" xmlns:a16="http://schemas.microsoft.com/office/drawing/2014/main"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 xmlns:a16="http://schemas.microsoft.com/office/drawing/2014/main"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İçerik Yer Tutucusu 2">
            <a:extLst>
              <a:ext uri="{FF2B5EF4-FFF2-40B4-BE49-F238E27FC236}">
                <a16:creationId xmlns="" xmlns:a16="http://schemas.microsoft.com/office/drawing/2014/main" id="{C9289067-4EA2-EE41-AF9D-BDACADADFB8D}"/>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endParaRPr lang="x-none" dirty="0"/>
          </a:p>
        </p:txBody>
      </p:sp>
      <p:pic>
        <p:nvPicPr>
          <p:cNvPr id="7" name="Resim 9">
            <a:extLst>
              <a:ext uri="{FF2B5EF4-FFF2-40B4-BE49-F238E27FC236}">
                <a16:creationId xmlns="" xmlns:a16="http://schemas.microsoft.com/office/drawing/2014/main" id="{77B86469-520E-4B40-AE12-04D34F5B0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3" name="İçerik Yer Tutucusu 2">
            <a:extLst>
              <a:ext uri="{FF2B5EF4-FFF2-40B4-BE49-F238E27FC236}">
                <a16:creationId xmlns="" xmlns:a16="http://schemas.microsoft.com/office/drawing/2014/main" id="{0C33C826-88A8-D140-ABBB-6839C81F85B4}"/>
              </a:ext>
            </a:extLst>
          </p:cNvPr>
          <p:cNvSpPr txBox="1">
            <a:spLocks/>
          </p:cNvSpPr>
          <p:nvPr/>
        </p:nvSpPr>
        <p:spPr>
          <a:xfrm>
            <a:off x="621400" y="2279892"/>
            <a:ext cx="10971775" cy="42441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b="1" dirty="0">
                <a:solidFill>
                  <a:srgbClr val="FFFF00"/>
                </a:solidFill>
              </a:rPr>
              <a:t>There are some differences </a:t>
            </a:r>
            <a:r>
              <a:rPr lang="en-US" dirty="0"/>
              <a:t>caused by the sliding window technique when the frames inside the window are sent </a:t>
            </a:r>
            <a:r>
              <a:rPr lang="en-US" b="1" dirty="0">
                <a:solidFill>
                  <a:srgbClr val="FFFF00"/>
                </a:solidFill>
              </a:rPr>
              <a:t>without a receipt</a:t>
            </a:r>
            <a:r>
              <a:rPr lang="en-US" dirty="0"/>
              <a:t>.</a:t>
            </a:r>
          </a:p>
          <a:p>
            <a:pPr lvl="1" algn="just"/>
            <a:r>
              <a:rPr lang="en-US" dirty="0"/>
              <a:t>The sender continues to </a:t>
            </a:r>
            <a:r>
              <a:rPr lang="en-US" b="1" dirty="0">
                <a:solidFill>
                  <a:srgbClr val="FFFF00"/>
                </a:solidFill>
              </a:rPr>
              <a:t>store the frames in the buffer until</a:t>
            </a:r>
            <a:r>
              <a:rPr lang="en-US" dirty="0"/>
              <a:t> it receives </a:t>
            </a:r>
            <a:r>
              <a:rPr lang="en-US" b="1" dirty="0">
                <a:solidFill>
                  <a:srgbClr val="FFFF00"/>
                </a:solidFill>
              </a:rPr>
              <a:t>ACK</a:t>
            </a:r>
            <a:r>
              <a:rPr lang="en-US" dirty="0"/>
              <a:t> for the frames.</a:t>
            </a:r>
          </a:p>
          <a:p>
            <a:pPr lvl="1" algn="just"/>
            <a:r>
              <a:rPr lang="en-US" dirty="0"/>
              <a:t>In the </a:t>
            </a:r>
            <a:r>
              <a:rPr lang="en-US" b="1" dirty="0">
                <a:solidFill>
                  <a:srgbClr val="FFFF00"/>
                </a:solidFill>
              </a:rPr>
              <a:t>ACK / NACK information </a:t>
            </a:r>
            <a:r>
              <a:rPr lang="en-US" dirty="0"/>
              <a:t>coming from the </a:t>
            </a:r>
            <a:r>
              <a:rPr lang="en-US" b="1" dirty="0">
                <a:solidFill>
                  <a:srgbClr val="FFFF00"/>
                </a:solidFill>
              </a:rPr>
              <a:t>receiver</a:t>
            </a:r>
            <a:r>
              <a:rPr lang="en-US" dirty="0"/>
              <a:t>, there will be </a:t>
            </a:r>
            <a:r>
              <a:rPr lang="en-US" b="1" dirty="0">
                <a:solidFill>
                  <a:srgbClr val="FFFF00"/>
                </a:solidFill>
              </a:rPr>
              <a:t>a number field </a:t>
            </a:r>
            <a:r>
              <a:rPr lang="en-US" dirty="0"/>
              <a:t>showing </a:t>
            </a:r>
            <a:r>
              <a:rPr lang="en-US" b="1" dirty="0">
                <a:solidFill>
                  <a:srgbClr val="FFFF00"/>
                </a:solidFill>
              </a:rPr>
              <a:t>which</a:t>
            </a:r>
            <a:r>
              <a:rPr lang="en-US" dirty="0"/>
              <a:t> numbered frame </a:t>
            </a:r>
            <a:r>
              <a:rPr lang="en-US" b="1" dirty="0">
                <a:solidFill>
                  <a:srgbClr val="FFFF00"/>
                </a:solidFill>
              </a:rPr>
              <a:t>it is for</a:t>
            </a:r>
            <a:r>
              <a:rPr lang="en-US" dirty="0"/>
              <a:t>.</a:t>
            </a:r>
          </a:p>
          <a:p>
            <a:pPr lvl="1" algn="just"/>
            <a:r>
              <a:rPr lang="en-US" dirty="0"/>
              <a:t>Receive Ready</a:t>
            </a:r>
          </a:p>
          <a:p>
            <a:pPr lvl="2" algn="just"/>
            <a:r>
              <a:rPr lang="en-US" dirty="0"/>
              <a:t>RR 3 and RR 6 means: I have </a:t>
            </a:r>
            <a:r>
              <a:rPr lang="en-US" b="1" dirty="0">
                <a:solidFill>
                  <a:srgbClr val="FFFF00"/>
                </a:solidFill>
              </a:rPr>
              <a:t>received 3, 4, 5 </a:t>
            </a:r>
            <a:r>
              <a:rPr lang="en-US" dirty="0"/>
              <a:t>numbered frames, </a:t>
            </a:r>
            <a:r>
              <a:rPr lang="en-US" b="1" dirty="0">
                <a:solidFill>
                  <a:srgbClr val="FFFF00"/>
                </a:solidFill>
              </a:rPr>
              <a:t>waiting for frame 6</a:t>
            </a:r>
            <a:r>
              <a:rPr lang="en-US" dirty="0"/>
              <a:t>.	</a:t>
            </a:r>
          </a:p>
          <a:p>
            <a:pPr lvl="1" algn="just"/>
            <a:r>
              <a:rPr lang="en-US" b="1" dirty="0">
                <a:solidFill>
                  <a:srgbClr val="FFFF00"/>
                </a:solidFill>
              </a:rPr>
              <a:t>Each faulty frame is immediately reported by the receiver </a:t>
            </a:r>
            <a:r>
              <a:rPr lang="en-US" dirty="0"/>
              <a:t>to the sender.</a:t>
            </a:r>
          </a:p>
          <a:p>
            <a:pPr lvl="2" algn="just"/>
            <a:r>
              <a:rPr lang="tr-TR" dirty="0"/>
              <a:t>REJ - </a:t>
            </a:r>
            <a:r>
              <a:rPr lang="tr-TR" dirty="0" err="1"/>
              <a:t>Reject</a:t>
            </a:r>
            <a:endParaRPr lang="tr-TR" dirty="0"/>
          </a:p>
          <a:p>
            <a:pPr lvl="2" algn="just"/>
            <a:r>
              <a:rPr lang="en-US" dirty="0"/>
              <a:t>SREJ – Selective Reject</a:t>
            </a:r>
          </a:p>
          <a:p>
            <a:pPr lvl="1" algn="just"/>
            <a:r>
              <a:rPr lang="en-US" b="1" dirty="0">
                <a:solidFill>
                  <a:srgbClr val="FFFF00"/>
                </a:solidFill>
              </a:rPr>
              <a:t>The send</a:t>
            </a:r>
            <a:r>
              <a:rPr lang="en-US" dirty="0"/>
              <a:t>er also </a:t>
            </a:r>
            <a:r>
              <a:rPr lang="en-US" b="1" dirty="0">
                <a:solidFill>
                  <a:srgbClr val="FFFF00"/>
                </a:solidFill>
              </a:rPr>
              <a:t>has a timer </a:t>
            </a:r>
            <a:r>
              <a:rPr lang="en-US" dirty="0"/>
              <a:t>in the sliding window approach.</a:t>
            </a:r>
          </a:p>
          <a:p>
            <a:pPr lvl="2" algn="just"/>
            <a:r>
              <a:rPr lang="tr-TR" dirty="0" err="1"/>
              <a:t>Lost</a:t>
            </a:r>
            <a:r>
              <a:rPr lang="tr-TR" dirty="0"/>
              <a:t> data </a:t>
            </a:r>
            <a:r>
              <a:rPr lang="tr-TR" dirty="0" err="1"/>
              <a:t>frame</a:t>
            </a:r>
            <a:endParaRPr lang="tr-TR" dirty="0"/>
          </a:p>
          <a:p>
            <a:pPr lvl="2" algn="just"/>
            <a:r>
              <a:rPr lang="tr-TR" dirty="0" err="1"/>
              <a:t>Lost</a:t>
            </a:r>
            <a:r>
              <a:rPr lang="tr-TR" dirty="0"/>
              <a:t> </a:t>
            </a:r>
            <a:r>
              <a:rPr lang="tr-TR" dirty="0" err="1"/>
              <a:t>acknowledge</a:t>
            </a:r>
            <a:r>
              <a:rPr lang="tr-TR" dirty="0"/>
              <a:t> </a:t>
            </a:r>
            <a:r>
              <a:rPr lang="tr-TR" dirty="0" err="1"/>
              <a:t>frame</a:t>
            </a:r>
            <a:endParaRPr lang="en-US" dirty="0"/>
          </a:p>
          <a:p>
            <a:pPr lvl="1" algn="just"/>
            <a:endParaRPr lang="en-US" dirty="0"/>
          </a:p>
        </p:txBody>
      </p:sp>
      <p:sp>
        <p:nvSpPr>
          <p:cNvPr id="10" name="Metin kutusu 9">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- 5</a:t>
            </a:r>
            <a:endParaRPr lang="tr-TR" dirty="0"/>
          </a:p>
        </p:txBody>
      </p:sp>
    </p:spTree>
    <p:extLst>
      <p:ext uri="{BB962C8B-B14F-4D97-AF65-F5344CB8AC3E}">
        <p14:creationId xmlns:p14="http://schemas.microsoft.com/office/powerpoint/2010/main" val="124520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 xmlns:a16="http://schemas.microsoft.com/office/drawing/2014/main" id="{70246AE9-454D-40F5-86F4-D3A83FEE4F00}"/>
              </a:ext>
            </a:extLst>
          </p:cNvPr>
          <p:cNvSpPr>
            <a:spLocks noGrp="1"/>
          </p:cNvSpPr>
          <p:nvPr>
            <p:ph type="title"/>
          </p:nvPr>
        </p:nvSpPr>
        <p:spPr/>
        <p:txBody>
          <a:bodyPr/>
          <a:lstStyle/>
          <a:p>
            <a:r>
              <a:rPr lang="en-US" dirty="0"/>
              <a:t>Lecture Information Form - Weekly Subjects</a:t>
            </a:r>
            <a:endParaRPr lang="tr-TR" dirty="0"/>
          </a:p>
        </p:txBody>
      </p:sp>
      <p:graphicFrame>
        <p:nvGraphicFramePr>
          <p:cNvPr id="6" name="İçerik Yer Tutucusu 5"/>
          <p:cNvGraphicFramePr>
            <a:graphicFrameLocks noGrp="1"/>
          </p:cNvGraphicFramePr>
          <p:nvPr>
            <p:ph idx="1"/>
            <p:extLst>
              <p:ext uri="{D42A27DB-BD31-4B8C-83A1-F6EECF244321}">
                <p14:modId xmlns:p14="http://schemas.microsoft.com/office/powerpoint/2010/main" val="1217395699"/>
              </p:ext>
            </p:extLst>
          </p:nvPr>
        </p:nvGraphicFramePr>
        <p:xfrm>
          <a:off x="488296" y="2028539"/>
          <a:ext cx="11371471" cy="4206240"/>
        </p:xfrm>
        <a:graphic>
          <a:graphicData uri="http://schemas.openxmlformats.org/drawingml/2006/table">
            <a:tbl>
              <a:tblPr firstRow="1" bandRow="1">
                <a:tableStyleId>{5C22544A-7EE6-4342-B048-85BDC9FD1C3A}</a:tableStyleId>
              </a:tblPr>
              <a:tblGrid>
                <a:gridCol w="914149">
                  <a:extLst>
                    <a:ext uri="{9D8B030D-6E8A-4147-A177-3AD203B41FA5}">
                      <a16:colId xmlns="" xmlns:a16="http://schemas.microsoft.com/office/drawing/2014/main" val="20000"/>
                    </a:ext>
                  </a:extLst>
                </a:gridCol>
                <a:gridCol w="1076350">
                  <a:extLst>
                    <a:ext uri="{9D8B030D-6E8A-4147-A177-3AD203B41FA5}">
                      <a16:colId xmlns="" xmlns:a16="http://schemas.microsoft.com/office/drawing/2014/main" val="20001"/>
                    </a:ext>
                  </a:extLst>
                </a:gridCol>
                <a:gridCol w="9380972">
                  <a:extLst>
                    <a:ext uri="{9D8B030D-6E8A-4147-A177-3AD203B41FA5}">
                      <a16:colId xmlns="" xmlns:a16="http://schemas.microsoft.com/office/drawing/2014/main" val="20002"/>
                    </a:ext>
                  </a:extLst>
                </a:gridCol>
              </a:tblGrid>
              <a:tr h="329184">
                <a:tc>
                  <a:txBody>
                    <a:bodyPr/>
                    <a:lstStyle/>
                    <a:p>
                      <a:pPr algn="ctr"/>
                      <a:r>
                        <a:rPr lang="tr-TR" dirty="0"/>
                        <a:t>Hafta</a:t>
                      </a:r>
                      <a:endParaRPr lang="en-US" dirty="0"/>
                    </a:p>
                  </a:txBody>
                  <a:tcPr/>
                </a:tc>
                <a:tc>
                  <a:txBody>
                    <a:bodyPr/>
                    <a:lstStyle/>
                    <a:p>
                      <a:pPr algn="ctr"/>
                      <a:r>
                        <a:rPr lang="tr-TR"/>
                        <a:t>Tarih</a:t>
                      </a:r>
                      <a:endParaRPr lang="en-US"/>
                    </a:p>
                  </a:txBody>
                  <a:tcPr/>
                </a:tc>
                <a:tc>
                  <a:txBody>
                    <a:bodyPr/>
                    <a:lstStyle/>
                    <a:p>
                      <a:pPr algn="ctr"/>
                      <a:r>
                        <a:rPr lang="tr-TR"/>
                        <a:t>Konular</a:t>
                      </a:r>
                      <a:endParaRPr lang="en-US"/>
                    </a:p>
                  </a:txBody>
                  <a:tcPr/>
                </a:tc>
                <a:extLst>
                  <a:ext uri="{0D108BD9-81ED-4DB2-BD59-A6C34878D82A}">
                    <a16:rowId xmlns="" xmlns:a16="http://schemas.microsoft.com/office/drawing/2014/main" val="10000"/>
                  </a:ext>
                </a:extLst>
              </a:tr>
              <a:tr h="0">
                <a:tc>
                  <a:txBody>
                    <a:bodyPr/>
                    <a:lstStyle/>
                    <a:p>
                      <a:pPr algn="ctr"/>
                      <a:r>
                        <a:rPr lang="tr-TR" sz="1200" b="1">
                          <a:solidFill>
                            <a:srgbClr val="7030A0"/>
                          </a:solidFill>
                        </a:rPr>
                        <a:t>1</a:t>
                      </a:r>
                      <a:endParaRPr lang="en-US" sz="1200" b="1">
                        <a:solidFill>
                          <a:srgbClr val="7030A0"/>
                        </a:solidFill>
                      </a:endParaRPr>
                    </a:p>
                  </a:txBody>
                  <a:tcPr/>
                </a:tc>
                <a:tc>
                  <a:txBody>
                    <a:bodyPr/>
                    <a:lstStyle/>
                    <a:p>
                      <a:pPr algn="ctr"/>
                      <a:r>
                        <a:rPr lang="tr-TR" sz="1200" b="1" dirty="0" smtClean="0">
                          <a:solidFill>
                            <a:srgbClr val="7030A0"/>
                          </a:solidFill>
                        </a:rPr>
                        <a:t>20.02.2024</a:t>
                      </a:r>
                      <a:endParaRPr lang="en-US" sz="1200" b="1" dirty="0">
                        <a:solidFill>
                          <a:srgbClr val="7030A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7030A0"/>
                          </a:solidFill>
                        </a:rPr>
                        <a:t>Introduction to Data Communication Standards Used on Data Communication, Architectural models</a:t>
                      </a:r>
                      <a:endParaRPr lang="en-US" sz="1200" b="1" dirty="0">
                        <a:solidFill>
                          <a:srgbClr val="7030A0"/>
                        </a:solidFill>
                      </a:endParaRPr>
                    </a:p>
                  </a:txBody>
                  <a:tcPr/>
                </a:tc>
                <a:extLst>
                  <a:ext uri="{0D108BD9-81ED-4DB2-BD59-A6C34878D82A}">
                    <a16:rowId xmlns="" xmlns:a16="http://schemas.microsoft.com/office/drawing/2014/main" val="10001"/>
                  </a:ext>
                </a:extLst>
              </a:tr>
              <a:tr h="0">
                <a:tc>
                  <a:txBody>
                    <a:bodyPr/>
                    <a:lstStyle/>
                    <a:p>
                      <a:pPr algn="ctr"/>
                      <a:r>
                        <a:rPr lang="tr-TR" sz="1200" b="1">
                          <a:solidFill>
                            <a:srgbClr val="7030A0"/>
                          </a:solidFill>
                        </a:rPr>
                        <a:t>2</a:t>
                      </a:r>
                      <a:endParaRPr lang="en-US" sz="1200" b="1">
                        <a:solidFill>
                          <a:srgbClr val="7030A0"/>
                        </a:solidFill>
                      </a:endParaRPr>
                    </a:p>
                  </a:txBody>
                  <a:tcPr/>
                </a:tc>
                <a:tc>
                  <a:txBody>
                    <a:bodyPr/>
                    <a:lstStyle/>
                    <a:p>
                      <a:pPr algn="ctr"/>
                      <a:r>
                        <a:rPr lang="tr-TR" sz="1200" b="1" dirty="0" smtClean="0">
                          <a:solidFill>
                            <a:srgbClr val="7030A0"/>
                          </a:solidFill>
                        </a:rPr>
                        <a:t>27.02.2024</a:t>
                      </a:r>
                      <a:endParaRPr lang="en-US" sz="1200" b="1" dirty="0">
                        <a:solidFill>
                          <a:srgbClr val="7030A0"/>
                        </a:solidFill>
                      </a:endParaRPr>
                    </a:p>
                  </a:txBody>
                  <a:tcPr/>
                </a:tc>
                <a:tc>
                  <a:txBody>
                    <a:bodyPr/>
                    <a:lstStyle/>
                    <a:p>
                      <a:r>
                        <a:rPr lang="en-US" sz="1200" b="1" dirty="0" smtClean="0">
                          <a:solidFill>
                            <a:srgbClr val="7030A0"/>
                          </a:solidFill>
                        </a:rPr>
                        <a:t>OSI Reference Model , Layers and Their Functions, Signaling and Signal Encoding</a:t>
                      </a:r>
                    </a:p>
                  </a:txBody>
                  <a:tcPr/>
                </a:tc>
                <a:extLst>
                  <a:ext uri="{0D108BD9-81ED-4DB2-BD59-A6C34878D82A}">
                    <a16:rowId xmlns="" xmlns:a16="http://schemas.microsoft.com/office/drawing/2014/main" val="10002"/>
                  </a:ext>
                </a:extLst>
              </a:tr>
              <a:tr h="238742">
                <a:tc>
                  <a:txBody>
                    <a:bodyPr/>
                    <a:lstStyle/>
                    <a:p>
                      <a:pPr algn="ctr"/>
                      <a:r>
                        <a:rPr lang="tr-TR" sz="1200" b="1" dirty="0">
                          <a:solidFill>
                            <a:srgbClr val="7030A0"/>
                          </a:solidFill>
                        </a:rPr>
                        <a:t>3</a:t>
                      </a:r>
                      <a:endParaRPr lang="en-US" sz="1200" b="1" dirty="0">
                        <a:solidFill>
                          <a:srgbClr val="7030A0"/>
                        </a:solidFill>
                      </a:endParaRPr>
                    </a:p>
                  </a:txBody>
                  <a:tcPr/>
                </a:tc>
                <a:tc>
                  <a:txBody>
                    <a:bodyPr/>
                    <a:lstStyle/>
                    <a:p>
                      <a:pPr algn="ctr"/>
                      <a:r>
                        <a:rPr lang="tr-TR" sz="1200" b="1" dirty="0" smtClean="0">
                          <a:solidFill>
                            <a:srgbClr val="7030A0"/>
                          </a:solidFill>
                        </a:rPr>
                        <a:t>05.03.2024</a:t>
                      </a:r>
                      <a:endParaRPr lang="en-US" sz="1200" b="1" dirty="0">
                        <a:solidFill>
                          <a:srgbClr val="7030A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rgbClr val="7030A0"/>
                          </a:solidFill>
                          <a:latin typeface="+mn-lt"/>
                          <a:ea typeface="+mn-ea"/>
                          <a:cs typeface="+mn-cs"/>
                        </a:rPr>
                        <a:t>Parallel and Serial Transmission, Communication Media and Their Technical Specs., Multiplexing (TDM, FDM)</a:t>
                      </a:r>
                    </a:p>
                  </a:txBody>
                  <a:tcPr/>
                </a:tc>
                <a:extLst>
                  <a:ext uri="{0D108BD9-81ED-4DB2-BD59-A6C34878D82A}">
                    <a16:rowId xmlns="" xmlns:a16="http://schemas.microsoft.com/office/drawing/2014/main" val="10003"/>
                  </a:ext>
                </a:extLst>
              </a:tr>
              <a:tr h="238742">
                <a:tc>
                  <a:txBody>
                    <a:bodyPr/>
                    <a:lstStyle/>
                    <a:p>
                      <a:pPr algn="ctr"/>
                      <a:r>
                        <a:rPr lang="tr-TR" sz="1200" b="1" dirty="0">
                          <a:solidFill>
                            <a:srgbClr val="7030A0"/>
                          </a:solidFill>
                        </a:rPr>
                        <a:t>4</a:t>
                      </a:r>
                      <a:endParaRPr lang="en-US" sz="1200" b="1" dirty="0">
                        <a:solidFill>
                          <a:srgbClr val="7030A0"/>
                        </a:solidFill>
                      </a:endParaRPr>
                    </a:p>
                  </a:txBody>
                  <a:tcPr/>
                </a:tc>
                <a:tc>
                  <a:txBody>
                    <a:bodyPr/>
                    <a:lstStyle/>
                    <a:p>
                      <a:pPr algn="ctr"/>
                      <a:r>
                        <a:rPr lang="tr-TR" sz="1200" b="1" dirty="0" smtClean="0">
                          <a:solidFill>
                            <a:srgbClr val="7030A0"/>
                          </a:solidFill>
                        </a:rPr>
                        <a:t>12.03.2024</a:t>
                      </a:r>
                      <a:endParaRPr lang="en-US" sz="1200" b="1" dirty="0">
                        <a:solidFill>
                          <a:srgbClr val="7030A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7030A0"/>
                          </a:solidFill>
                        </a:rPr>
                        <a:t>Error Detection and Error Correction Techniques, Data Link Control Techniques, Flow Control</a:t>
                      </a:r>
                    </a:p>
                  </a:txBody>
                  <a:tcPr/>
                </a:tc>
                <a:extLst>
                  <a:ext uri="{0D108BD9-81ED-4DB2-BD59-A6C34878D82A}">
                    <a16:rowId xmlns="" xmlns:a16="http://schemas.microsoft.com/office/drawing/2014/main" val="10004"/>
                  </a:ext>
                </a:extLst>
              </a:tr>
              <a:tr h="238742">
                <a:tc>
                  <a:txBody>
                    <a:bodyPr/>
                    <a:lstStyle/>
                    <a:p>
                      <a:pPr algn="ctr"/>
                      <a:r>
                        <a:rPr lang="tr-TR" sz="1200" b="1" dirty="0">
                          <a:solidFill>
                            <a:srgbClr val="00B050"/>
                          </a:solidFill>
                        </a:rPr>
                        <a:t>5</a:t>
                      </a:r>
                      <a:endParaRPr lang="en-US" sz="1200" b="1" dirty="0">
                        <a:solidFill>
                          <a:srgbClr val="00B050"/>
                        </a:solidFill>
                      </a:endParaRPr>
                    </a:p>
                  </a:txBody>
                  <a:tcPr/>
                </a:tc>
                <a:tc>
                  <a:txBody>
                    <a:bodyPr/>
                    <a:lstStyle/>
                    <a:p>
                      <a:pPr algn="ctr"/>
                      <a:r>
                        <a:rPr lang="tr-TR" sz="1200" b="1" dirty="0" smtClean="0">
                          <a:solidFill>
                            <a:srgbClr val="00B050"/>
                          </a:solidFill>
                        </a:rPr>
                        <a:t>19.03.2024</a:t>
                      </a:r>
                      <a:endParaRPr lang="en-US" sz="1200" b="1"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B050"/>
                          </a:solidFill>
                        </a:rPr>
                        <a:t>Asynchronous and Synchronous Data Link Protocols (BSC, HDLC)</a:t>
                      </a:r>
                    </a:p>
                  </a:txBody>
                  <a:tcPr/>
                </a:tc>
                <a:extLst>
                  <a:ext uri="{0D108BD9-81ED-4DB2-BD59-A6C34878D82A}">
                    <a16:rowId xmlns="" xmlns:a16="http://schemas.microsoft.com/office/drawing/2014/main" val="10005"/>
                  </a:ext>
                </a:extLst>
              </a:tr>
              <a:tr h="238742">
                <a:tc>
                  <a:txBody>
                    <a:bodyPr/>
                    <a:lstStyle/>
                    <a:p>
                      <a:pPr algn="ctr"/>
                      <a:r>
                        <a:rPr lang="tr-TR" sz="1200" b="0" dirty="0">
                          <a:solidFill>
                            <a:schemeClr val="bg1"/>
                          </a:solidFill>
                        </a:rPr>
                        <a:t>6</a:t>
                      </a:r>
                      <a:endParaRPr lang="en-US" sz="1200" b="0" dirty="0">
                        <a:solidFill>
                          <a:schemeClr val="bg1"/>
                        </a:solidFill>
                      </a:endParaRPr>
                    </a:p>
                  </a:txBody>
                  <a:tcPr/>
                </a:tc>
                <a:tc>
                  <a:txBody>
                    <a:bodyPr/>
                    <a:lstStyle/>
                    <a:p>
                      <a:pPr algn="ctr"/>
                      <a:r>
                        <a:rPr lang="tr-TR" sz="1200" b="0" dirty="0" smtClean="0">
                          <a:solidFill>
                            <a:schemeClr val="bg1"/>
                          </a:solidFill>
                        </a:rPr>
                        <a:t>26.03.2024</a:t>
                      </a:r>
                      <a:endParaRPr lang="en-US" sz="1200" b="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LAN Technologies Continued, IEEE 802.4, 802.5, 802.11</a:t>
                      </a:r>
                    </a:p>
                  </a:txBody>
                  <a:tcPr/>
                </a:tc>
                <a:extLst>
                  <a:ext uri="{0D108BD9-81ED-4DB2-BD59-A6C34878D82A}">
                    <a16:rowId xmlns="" xmlns:a16="http://schemas.microsoft.com/office/drawing/2014/main" val="10006"/>
                  </a:ext>
                </a:extLst>
              </a:tr>
              <a:tr h="238742">
                <a:tc>
                  <a:txBody>
                    <a:bodyPr/>
                    <a:lstStyle/>
                    <a:p>
                      <a:pPr algn="ctr"/>
                      <a:r>
                        <a:rPr lang="tr-TR" sz="1200"/>
                        <a:t>7</a:t>
                      </a:r>
                      <a:endParaRPr lang="en-US" sz="1200"/>
                    </a:p>
                  </a:txBody>
                  <a:tcPr/>
                </a:tc>
                <a:tc>
                  <a:txBody>
                    <a:bodyPr/>
                    <a:lstStyle/>
                    <a:p>
                      <a:pPr algn="ctr"/>
                      <a:r>
                        <a:rPr lang="tr-TR" sz="1200" dirty="0" smtClean="0"/>
                        <a:t>02.04.2024</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Connectionless and Connection Oriented Services, Switching</a:t>
                      </a:r>
                      <a:endParaRPr lang="en-US" sz="1200" kern="1200" dirty="0">
                        <a:solidFill>
                          <a:schemeClr val="dk1"/>
                        </a:solidFill>
                        <a:latin typeface="+mn-lt"/>
                        <a:ea typeface="+mn-ea"/>
                        <a:cs typeface="+mn-cs"/>
                      </a:endParaRPr>
                    </a:p>
                  </a:txBody>
                  <a:tcPr/>
                </a:tc>
                <a:extLst>
                  <a:ext uri="{0D108BD9-81ED-4DB2-BD59-A6C34878D82A}">
                    <a16:rowId xmlns="" xmlns:a16="http://schemas.microsoft.com/office/drawing/2014/main" val="10007"/>
                  </a:ext>
                </a:extLst>
              </a:tr>
              <a:tr h="238742">
                <a:tc>
                  <a:txBody>
                    <a:bodyPr/>
                    <a:lstStyle/>
                    <a:p>
                      <a:pPr algn="ctr"/>
                      <a:r>
                        <a:rPr lang="tr-TR" sz="1200" dirty="0">
                          <a:solidFill>
                            <a:srgbClr val="FF0000"/>
                          </a:solidFill>
                        </a:rPr>
                        <a:t>8</a:t>
                      </a:r>
                      <a:endParaRPr lang="en-US" sz="1200" dirty="0">
                        <a:solidFill>
                          <a:srgbClr val="FF0000"/>
                        </a:solidFill>
                      </a:endParaRPr>
                    </a:p>
                  </a:txBody>
                  <a:tcPr/>
                </a:tc>
                <a:tc>
                  <a:txBody>
                    <a:bodyPr/>
                    <a:lstStyle/>
                    <a:p>
                      <a:pPr algn="ctr"/>
                      <a:r>
                        <a:rPr lang="tr-TR" sz="1200" dirty="0" smtClean="0">
                          <a:solidFill>
                            <a:srgbClr val="FF0000"/>
                          </a:solidFill>
                        </a:rPr>
                        <a:t>09.04.2024</a:t>
                      </a:r>
                      <a:endParaRPr lang="en-US" sz="1200" dirty="0">
                        <a:solidFill>
                          <a:srgbClr val="FF0000"/>
                        </a:solidFill>
                      </a:endParaRPr>
                    </a:p>
                  </a:txBody>
                  <a:tcPr/>
                </a:tc>
                <a:tc>
                  <a:txBody>
                    <a:bodyPr/>
                    <a:lstStyle/>
                    <a:p>
                      <a:r>
                        <a:rPr lang="en-US" sz="1200" dirty="0" err="1" smtClean="0">
                          <a:solidFill>
                            <a:srgbClr val="FF0000"/>
                          </a:solidFill>
                        </a:rPr>
                        <a:t>Tatil</a:t>
                      </a:r>
                      <a:r>
                        <a:rPr lang="en-US" sz="1200" dirty="0" smtClean="0">
                          <a:solidFill>
                            <a:srgbClr val="FF0000"/>
                          </a:solidFill>
                        </a:rPr>
                        <a:t> – </a:t>
                      </a:r>
                      <a:r>
                        <a:rPr lang="en-US" sz="1200" dirty="0" err="1" smtClean="0">
                          <a:solidFill>
                            <a:srgbClr val="FF0000"/>
                          </a:solidFill>
                        </a:rPr>
                        <a:t>Ramazan</a:t>
                      </a:r>
                      <a:r>
                        <a:rPr lang="en-US" sz="1200" dirty="0" smtClean="0">
                          <a:solidFill>
                            <a:srgbClr val="FF0000"/>
                          </a:solidFill>
                        </a:rPr>
                        <a:t> </a:t>
                      </a:r>
                      <a:r>
                        <a:rPr lang="en-US" sz="1200" dirty="0" err="1" smtClean="0">
                          <a:solidFill>
                            <a:srgbClr val="FF0000"/>
                          </a:solidFill>
                        </a:rPr>
                        <a:t>Bayramı</a:t>
                      </a:r>
                      <a:r>
                        <a:rPr lang="en-US" sz="1200" dirty="0" smtClean="0">
                          <a:solidFill>
                            <a:srgbClr val="FF0000"/>
                          </a:solidFill>
                        </a:rPr>
                        <a:t> </a:t>
                      </a:r>
                      <a:r>
                        <a:rPr lang="en-US" sz="1200" dirty="0" err="1" smtClean="0">
                          <a:solidFill>
                            <a:srgbClr val="FF0000"/>
                          </a:solidFill>
                        </a:rPr>
                        <a:t>Arifesi</a:t>
                      </a:r>
                      <a:endParaRPr lang="en-US" sz="1200" dirty="0">
                        <a:solidFill>
                          <a:srgbClr val="FF0000"/>
                        </a:solidFill>
                      </a:endParaRPr>
                    </a:p>
                  </a:txBody>
                  <a:tcPr/>
                </a:tc>
                <a:extLst>
                  <a:ext uri="{0D108BD9-81ED-4DB2-BD59-A6C34878D82A}">
                    <a16:rowId xmlns="" xmlns:a16="http://schemas.microsoft.com/office/drawing/2014/main" val="10008"/>
                  </a:ext>
                </a:extLst>
              </a:tr>
              <a:tr h="238742">
                <a:tc>
                  <a:txBody>
                    <a:bodyPr/>
                    <a:lstStyle/>
                    <a:p>
                      <a:pPr algn="ctr"/>
                      <a:r>
                        <a:rPr lang="tr-TR" sz="1200" dirty="0">
                          <a:solidFill>
                            <a:srgbClr val="00B050"/>
                          </a:solidFill>
                        </a:rPr>
                        <a:t>9</a:t>
                      </a:r>
                      <a:endParaRPr lang="en-US" sz="1200" dirty="0">
                        <a:solidFill>
                          <a:srgbClr val="00B050"/>
                        </a:solidFill>
                      </a:endParaRPr>
                    </a:p>
                  </a:txBody>
                  <a:tcPr/>
                </a:tc>
                <a:tc>
                  <a:txBody>
                    <a:bodyPr/>
                    <a:lstStyle/>
                    <a:p>
                      <a:pPr algn="ctr"/>
                      <a:r>
                        <a:rPr lang="tr-TR" sz="1200" dirty="0" smtClean="0">
                          <a:solidFill>
                            <a:srgbClr val="00B050"/>
                          </a:solidFill>
                        </a:rPr>
                        <a:t>16.04.2024</a:t>
                      </a:r>
                      <a:endParaRPr lang="en-US" sz="1200" dirty="0">
                        <a:solidFill>
                          <a:srgbClr val="00B050"/>
                        </a:solidFill>
                      </a:endParaRPr>
                    </a:p>
                  </a:txBody>
                  <a:tcPr/>
                </a:tc>
                <a:tc>
                  <a:txBody>
                    <a:bodyPr/>
                    <a:lstStyle/>
                    <a:p>
                      <a:r>
                        <a:rPr lang="tr-TR" sz="1200" dirty="0" smtClean="0">
                          <a:solidFill>
                            <a:srgbClr val="00B050"/>
                          </a:solidFill>
                        </a:rPr>
                        <a:t>1. Ara</a:t>
                      </a:r>
                      <a:r>
                        <a:rPr lang="tr-TR" sz="1200" baseline="0" dirty="0" smtClean="0">
                          <a:solidFill>
                            <a:srgbClr val="00B050"/>
                          </a:solidFill>
                        </a:rPr>
                        <a:t> </a:t>
                      </a:r>
                      <a:r>
                        <a:rPr lang="tr-TR" sz="1200" baseline="0" dirty="0" smtClean="0">
                          <a:solidFill>
                            <a:srgbClr val="00B050"/>
                          </a:solidFill>
                        </a:rPr>
                        <a:t>Sınav</a:t>
                      </a:r>
                      <a:endParaRPr lang="en-US" sz="1200" dirty="0">
                        <a:solidFill>
                          <a:srgbClr val="00B050"/>
                        </a:solidFill>
                      </a:endParaRPr>
                    </a:p>
                  </a:txBody>
                  <a:tcPr/>
                </a:tc>
                <a:extLst>
                  <a:ext uri="{0D108BD9-81ED-4DB2-BD59-A6C34878D82A}">
                    <a16:rowId xmlns="" xmlns:a16="http://schemas.microsoft.com/office/drawing/2014/main" val="10009"/>
                  </a:ext>
                </a:extLst>
              </a:tr>
              <a:tr h="238742">
                <a:tc>
                  <a:txBody>
                    <a:bodyPr/>
                    <a:lstStyle/>
                    <a:p>
                      <a:pPr algn="ctr"/>
                      <a:r>
                        <a:rPr lang="tr-TR" sz="1200" dirty="0">
                          <a:solidFill>
                            <a:srgbClr val="FF0000"/>
                          </a:solidFill>
                        </a:rPr>
                        <a:t>10</a:t>
                      </a:r>
                      <a:endParaRPr lang="en-US" sz="1200" dirty="0">
                        <a:solidFill>
                          <a:srgbClr val="FF0000"/>
                        </a:solidFill>
                      </a:endParaRPr>
                    </a:p>
                  </a:txBody>
                  <a:tcPr/>
                </a:tc>
                <a:tc>
                  <a:txBody>
                    <a:bodyPr/>
                    <a:lstStyle/>
                    <a:p>
                      <a:pPr algn="ctr"/>
                      <a:r>
                        <a:rPr lang="tr-TR" sz="1200" dirty="0" smtClean="0">
                          <a:solidFill>
                            <a:srgbClr val="FF0000"/>
                          </a:solidFill>
                        </a:rPr>
                        <a:t>23.04.2024</a:t>
                      </a:r>
                      <a:endParaRPr lang="en-US" sz="1200" dirty="0">
                        <a:solidFill>
                          <a:srgbClr val="FF0000"/>
                        </a:solidFill>
                      </a:endParaRPr>
                    </a:p>
                  </a:txBody>
                  <a:tcPr/>
                </a:tc>
                <a:tc>
                  <a:txBody>
                    <a:bodyPr/>
                    <a:lstStyle/>
                    <a:p>
                      <a:r>
                        <a:rPr lang="en-US" sz="1200" dirty="0" err="1">
                          <a:solidFill>
                            <a:srgbClr val="FF0000"/>
                          </a:solidFill>
                        </a:rPr>
                        <a:t>Tatil</a:t>
                      </a:r>
                      <a:r>
                        <a:rPr lang="en-US" sz="1200" dirty="0">
                          <a:solidFill>
                            <a:srgbClr val="FF0000"/>
                          </a:solidFill>
                        </a:rPr>
                        <a:t> – </a:t>
                      </a:r>
                      <a:r>
                        <a:rPr lang="tr-TR" sz="1200" dirty="0" smtClean="0">
                          <a:solidFill>
                            <a:srgbClr val="FF0000"/>
                          </a:solidFill>
                        </a:rPr>
                        <a:t>23</a:t>
                      </a:r>
                      <a:r>
                        <a:rPr lang="tr-TR" sz="1200" baseline="0" dirty="0" smtClean="0">
                          <a:solidFill>
                            <a:srgbClr val="FF0000"/>
                          </a:solidFill>
                        </a:rPr>
                        <a:t> Nisan Ulusal Egemenlik ve Çocuk Bayramı</a:t>
                      </a:r>
                      <a:endParaRPr lang="en-US" sz="1200" dirty="0">
                        <a:solidFill>
                          <a:srgbClr val="FF0000"/>
                        </a:solidFill>
                      </a:endParaRPr>
                    </a:p>
                  </a:txBody>
                  <a:tcPr/>
                </a:tc>
                <a:extLst>
                  <a:ext uri="{0D108BD9-81ED-4DB2-BD59-A6C34878D82A}">
                    <a16:rowId xmlns="" xmlns:a16="http://schemas.microsoft.com/office/drawing/2014/main" val="10010"/>
                  </a:ext>
                </a:extLst>
              </a:tr>
              <a:tr h="238742">
                <a:tc>
                  <a:txBody>
                    <a:bodyPr/>
                    <a:lstStyle/>
                    <a:p>
                      <a:pPr algn="ctr"/>
                      <a:r>
                        <a:rPr lang="tr-TR" sz="1200" dirty="0">
                          <a:solidFill>
                            <a:schemeClr val="bg1"/>
                          </a:solidFill>
                        </a:rPr>
                        <a:t>11</a:t>
                      </a:r>
                      <a:endParaRPr lang="en-US" sz="1200" dirty="0">
                        <a:solidFill>
                          <a:schemeClr val="bg1"/>
                        </a:solidFill>
                      </a:endParaRPr>
                    </a:p>
                  </a:txBody>
                  <a:tcPr/>
                </a:tc>
                <a:tc>
                  <a:txBody>
                    <a:bodyPr/>
                    <a:lstStyle/>
                    <a:p>
                      <a:pPr algn="ctr"/>
                      <a:r>
                        <a:rPr lang="tr-TR" sz="1200" dirty="0" smtClean="0">
                          <a:solidFill>
                            <a:schemeClr val="bg1"/>
                          </a:solidFill>
                        </a:rPr>
                        <a:t>30.04.2024</a:t>
                      </a:r>
                      <a:endParaRPr lang="en-US" sz="12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dk1"/>
                          </a:solidFill>
                          <a:latin typeface="+mn-lt"/>
                          <a:ea typeface="+mn-ea"/>
                          <a:cs typeface="+mn-cs"/>
                        </a:rPr>
                        <a:t>Static and Dynamic Routing</a:t>
                      </a:r>
                      <a:r>
                        <a:rPr lang="tr-TR" sz="1200" kern="1200" dirty="0" smtClean="0">
                          <a:solidFill>
                            <a:schemeClr val="dk1"/>
                          </a:solidFill>
                          <a:latin typeface="+mn-lt"/>
                          <a:ea typeface="+mn-ea"/>
                          <a:cs typeface="+mn-cs"/>
                        </a:rPr>
                        <a:t>, </a:t>
                      </a:r>
                      <a:r>
                        <a:rPr lang="en-US" sz="1200" kern="1200" dirty="0" smtClean="0">
                          <a:solidFill>
                            <a:schemeClr val="dk1"/>
                          </a:solidFill>
                          <a:latin typeface="+mn-lt"/>
                          <a:ea typeface="+mn-ea"/>
                          <a:cs typeface="+mn-cs"/>
                        </a:rPr>
                        <a:t>Congestion in the Network Layer, Its Causes and Solutions</a:t>
                      </a:r>
                      <a:endParaRPr lang="en-US" sz="1200" kern="1200" dirty="0">
                        <a:solidFill>
                          <a:schemeClr val="dk1"/>
                        </a:solidFill>
                        <a:latin typeface="+mn-lt"/>
                        <a:ea typeface="+mn-ea"/>
                        <a:cs typeface="+mn-cs"/>
                      </a:endParaRPr>
                    </a:p>
                  </a:txBody>
                  <a:tcPr/>
                </a:tc>
                <a:extLst>
                  <a:ext uri="{0D108BD9-81ED-4DB2-BD59-A6C34878D82A}">
                    <a16:rowId xmlns="" xmlns:a16="http://schemas.microsoft.com/office/drawing/2014/main" val="10011"/>
                  </a:ext>
                </a:extLst>
              </a:tr>
              <a:tr h="238742">
                <a:tc>
                  <a:txBody>
                    <a:bodyPr/>
                    <a:lstStyle/>
                    <a:p>
                      <a:pPr algn="ctr"/>
                      <a:r>
                        <a:rPr lang="tr-TR" sz="1200"/>
                        <a:t>12</a:t>
                      </a:r>
                      <a:endParaRPr lang="en-US" sz="1200"/>
                    </a:p>
                  </a:txBody>
                  <a:tcPr/>
                </a:tc>
                <a:tc>
                  <a:txBody>
                    <a:bodyPr/>
                    <a:lstStyle/>
                    <a:p>
                      <a:pPr algn="ctr"/>
                      <a:r>
                        <a:rPr lang="tr-TR" sz="1200" dirty="0" smtClean="0"/>
                        <a:t>07.05.2024</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IP (Internetworking Protocol)</a:t>
                      </a:r>
                      <a:r>
                        <a:rPr lang="tr-TR" sz="1200" dirty="0" smtClean="0"/>
                        <a:t>, ICMP, BOOTP, DHCP</a:t>
                      </a:r>
                      <a:endParaRPr lang="en-US" sz="1200" dirty="0"/>
                    </a:p>
                  </a:txBody>
                  <a:tcPr/>
                </a:tc>
                <a:extLst>
                  <a:ext uri="{0D108BD9-81ED-4DB2-BD59-A6C34878D82A}">
                    <a16:rowId xmlns="" xmlns:a16="http://schemas.microsoft.com/office/drawing/2014/main" val="10012"/>
                  </a:ext>
                </a:extLst>
              </a:tr>
              <a:tr h="238742">
                <a:tc>
                  <a:txBody>
                    <a:bodyPr/>
                    <a:lstStyle/>
                    <a:p>
                      <a:pPr algn="ctr"/>
                      <a:r>
                        <a:rPr lang="tr-TR" sz="1200">
                          <a:solidFill>
                            <a:srgbClr val="00B050"/>
                          </a:solidFill>
                        </a:rPr>
                        <a:t>13</a:t>
                      </a:r>
                      <a:endParaRPr lang="en-US" sz="1200">
                        <a:solidFill>
                          <a:srgbClr val="00B050"/>
                        </a:solidFill>
                      </a:endParaRPr>
                    </a:p>
                  </a:txBody>
                  <a:tcPr/>
                </a:tc>
                <a:tc>
                  <a:txBody>
                    <a:bodyPr/>
                    <a:lstStyle/>
                    <a:p>
                      <a:pPr algn="ctr"/>
                      <a:r>
                        <a:rPr lang="tr-TR" sz="1200" dirty="0" smtClean="0">
                          <a:solidFill>
                            <a:srgbClr val="00B050"/>
                          </a:solidFill>
                        </a:rPr>
                        <a:t>14.05.2024</a:t>
                      </a:r>
                      <a:endParaRPr lang="en-US" sz="1200" dirty="0">
                        <a:solidFill>
                          <a:srgbClr val="00B050"/>
                        </a:solidFill>
                      </a:endParaRPr>
                    </a:p>
                  </a:txBody>
                  <a:tcPr/>
                </a:tc>
                <a:tc>
                  <a:txBody>
                    <a:bodyPr/>
                    <a:lstStyle/>
                    <a:p>
                      <a:r>
                        <a:rPr lang="tr-TR" sz="1200" dirty="0" smtClean="0">
                          <a:solidFill>
                            <a:srgbClr val="00B050"/>
                          </a:solidFill>
                        </a:rPr>
                        <a:t>2. Ara</a:t>
                      </a:r>
                      <a:r>
                        <a:rPr lang="tr-TR" sz="1200" baseline="0" dirty="0" smtClean="0">
                          <a:solidFill>
                            <a:srgbClr val="00B050"/>
                          </a:solidFill>
                        </a:rPr>
                        <a:t> Sınav</a:t>
                      </a:r>
                      <a:endParaRPr lang="en-US" sz="1200" dirty="0">
                        <a:solidFill>
                          <a:srgbClr val="00B050"/>
                        </a:solidFill>
                      </a:endParaRPr>
                    </a:p>
                  </a:txBody>
                  <a:tcPr/>
                </a:tc>
                <a:extLst>
                  <a:ext uri="{0D108BD9-81ED-4DB2-BD59-A6C34878D82A}">
                    <a16:rowId xmlns="" xmlns:a16="http://schemas.microsoft.com/office/drawing/2014/main" val="10013"/>
                  </a:ext>
                </a:extLst>
              </a:tr>
              <a:tr h="238742">
                <a:tc>
                  <a:txBody>
                    <a:bodyPr/>
                    <a:lstStyle/>
                    <a:p>
                      <a:pPr algn="ctr"/>
                      <a:r>
                        <a:rPr lang="tr-TR" sz="1200" dirty="0">
                          <a:solidFill>
                            <a:schemeClr val="bg1"/>
                          </a:solidFill>
                        </a:rPr>
                        <a:t>14</a:t>
                      </a:r>
                      <a:endParaRPr lang="en-US" sz="1200" dirty="0">
                        <a:solidFill>
                          <a:schemeClr val="bg1"/>
                        </a:solidFill>
                      </a:endParaRPr>
                    </a:p>
                  </a:txBody>
                  <a:tcPr/>
                </a:tc>
                <a:tc>
                  <a:txBody>
                    <a:bodyPr/>
                    <a:lstStyle/>
                    <a:p>
                      <a:pPr algn="ctr"/>
                      <a:r>
                        <a:rPr lang="tr-TR" sz="1200" dirty="0" smtClean="0">
                          <a:solidFill>
                            <a:schemeClr val="bg1"/>
                          </a:solidFill>
                        </a:rPr>
                        <a:t>21.05.2024</a:t>
                      </a:r>
                      <a:endParaRPr lang="en-US" sz="1200" dirty="0">
                        <a:solidFill>
                          <a:schemeClr val="bg1"/>
                        </a:solidFill>
                      </a:endParaRPr>
                    </a:p>
                  </a:txBody>
                  <a:tcPr/>
                </a:tc>
                <a:tc>
                  <a:txBody>
                    <a:bodyPr/>
                    <a:lstStyle/>
                    <a:p>
                      <a:r>
                        <a:rPr lang="en-US" sz="1200" dirty="0" smtClean="0"/>
                        <a:t>UDP (User Datagram Protocol)</a:t>
                      </a:r>
                      <a:r>
                        <a:rPr lang="tr-TR" sz="1200" dirty="0" smtClean="0"/>
                        <a:t>, TCP (</a:t>
                      </a:r>
                      <a:r>
                        <a:rPr lang="tr-TR" sz="1200" dirty="0" err="1" smtClean="0"/>
                        <a:t>Transmisson</a:t>
                      </a:r>
                      <a:r>
                        <a:rPr lang="tr-TR" sz="1200" dirty="0" smtClean="0"/>
                        <a:t> Control Protocol)</a:t>
                      </a:r>
                      <a:endParaRPr lang="en-US" sz="1200" dirty="0"/>
                    </a:p>
                  </a:txBody>
                  <a:tcPr/>
                </a:tc>
                <a:extLst>
                  <a:ext uri="{0D108BD9-81ED-4DB2-BD59-A6C34878D82A}">
                    <a16:rowId xmlns="" xmlns:a16="http://schemas.microsoft.com/office/drawing/2014/main" val="10014"/>
                  </a:ext>
                </a:extLst>
              </a:tr>
            </a:tbl>
          </a:graphicData>
        </a:graphic>
      </p:graphicFrame>
      <p:sp>
        <p:nvSpPr>
          <p:cNvPr id="9" name="Metin kutusu 8">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8"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- 5</a:t>
            </a:r>
            <a:endParaRPr lang="tr-TR" dirty="0"/>
          </a:p>
        </p:txBody>
      </p:sp>
      <p:pic>
        <p:nvPicPr>
          <p:cNvPr id="10" name="Resim 9">
            <a:extLst>
              <a:ext uri="{FF2B5EF4-FFF2-40B4-BE49-F238E27FC236}">
                <a16:creationId xmlns="" xmlns:a16="http://schemas.microsoft.com/office/drawing/2014/main" id="{7E60D79A-B9B3-4698-9BB6-2E29FA39FF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582470"/>
            <a:ext cx="5099314" cy="5431547"/>
          </a:xfrm>
          <a:prstGeom prst="rect">
            <a:avLst/>
          </a:prstGeom>
        </p:spPr>
      </p:pic>
    </p:spTree>
    <p:extLst>
      <p:ext uri="{BB962C8B-B14F-4D97-AF65-F5344CB8AC3E}">
        <p14:creationId xmlns:p14="http://schemas.microsoft.com/office/powerpoint/2010/main" val="19467465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- 5</a:t>
            </a:r>
            <a:endParaRPr lang="tr-TR" dirty="0"/>
          </a:p>
        </p:txBody>
      </p:sp>
      <p:sp>
        <p:nvSpPr>
          <p:cNvPr id="13" name="Metin kutusu 12">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2" name="Unvan 1"/>
          <p:cNvSpPr>
            <a:spLocks noGrp="1"/>
          </p:cNvSpPr>
          <p:nvPr>
            <p:ph type="title"/>
          </p:nvPr>
        </p:nvSpPr>
        <p:spPr/>
        <p:txBody>
          <a:bodyPr/>
          <a:lstStyle/>
          <a:p>
            <a:pPr algn="just"/>
            <a:r>
              <a:rPr lang="tr-TR" dirty="0" err="1"/>
              <a:t>Sliding</a:t>
            </a:r>
            <a:r>
              <a:rPr lang="tr-TR" dirty="0"/>
              <a:t> </a:t>
            </a:r>
            <a:r>
              <a:rPr lang="tr-TR" dirty="0" err="1"/>
              <a:t>Window</a:t>
            </a:r>
            <a:r>
              <a:rPr lang="tr-TR" dirty="0"/>
              <a:t> – </a:t>
            </a:r>
            <a:r>
              <a:rPr lang="tr-TR" dirty="0" err="1"/>
              <a:t>Go</a:t>
            </a:r>
            <a:r>
              <a:rPr lang="tr-TR" dirty="0"/>
              <a:t> </a:t>
            </a:r>
            <a:r>
              <a:rPr lang="tr-TR" dirty="0" err="1"/>
              <a:t>Back</a:t>
            </a:r>
            <a:r>
              <a:rPr lang="tr-TR" dirty="0"/>
              <a:t> n ARQ</a:t>
            </a:r>
          </a:p>
        </p:txBody>
      </p:sp>
      <p:sp>
        <p:nvSpPr>
          <p:cNvPr id="12" name="Rectangle 4">
            <a:extLst>
              <a:ext uri="{FF2B5EF4-FFF2-40B4-BE49-F238E27FC236}">
                <a16:creationId xmlns="" xmlns:a16="http://schemas.microsoft.com/office/drawing/2014/main"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 xmlns:a16="http://schemas.microsoft.com/office/drawing/2014/main"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İçerik Yer Tutucusu 2">
            <a:extLst>
              <a:ext uri="{FF2B5EF4-FFF2-40B4-BE49-F238E27FC236}">
                <a16:creationId xmlns="" xmlns:a16="http://schemas.microsoft.com/office/drawing/2014/main" id="{C9289067-4EA2-EE41-AF9D-BDACADADFB8D}"/>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endParaRPr lang="x-none" dirty="0"/>
          </a:p>
        </p:txBody>
      </p:sp>
      <p:pic>
        <p:nvPicPr>
          <p:cNvPr id="4" name="Picture 3">
            <a:extLst>
              <a:ext uri="{FF2B5EF4-FFF2-40B4-BE49-F238E27FC236}">
                <a16:creationId xmlns="" xmlns:a16="http://schemas.microsoft.com/office/drawing/2014/main" id="{57FA739C-B8FE-8B4F-820A-03FBB826D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9567" y="-5358"/>
            <a:ext cx="7475441" cy="6858000"/>
          </a:xfrm>
          <a:prstGeom prst="rect">
            <a:avLst/>
          </a:prstGeom>
        </p:spPr>
      </p:pic>
      <p:pic>
        <p:nvPicPr>
          <p:cNvPr id="8" name="Picture 7">
            <a:extLst>
              <a:ext uri="{FF2B5EF4-FFF2-40B4-BE49-F238E27FC236}">
                <a16:creationId xmlns="" xmlns:a16="http://schemas.microsoft.com/office/drawing/2014/main" id="{15CD1573-924C-7547-B676-999D0A88EE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446" y="23"/>
            <a:ext cx="10397104" cy="6857977"/>
          </a:xfrm>
          <a:prstGeom prst="rect">
            <a:avLst/>
          </a:prstGeom>
        </p:spPr>
      </p:pic>
      <p:pic>
        <p:nvPicPr>
          <p:cNvPr id="11" name="Picture 10">
            <a:extLst>
              <a:ext uri="{FF2B5EF4-FFF2-40B4-BE49-F238E27FC236}">
                <a16:creationId xmlns="" xmlns:a16="http://schemas.microsoft.com/office/drawing/2014/main" id="{47E69CA2-1735-3142-8762-BC735301AD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4108" y="-2679"/>
            <a:ext cx="7383780" cy="6858000"/>
          </a:xfrm>
          <a:prstGeom prst="rect">
            <a:avLst/>
          </a:prstGeom>
        </p:spPr>
      </p:pic>
      <p:pic>
        <p:nvPicPr>
          <p:cNvPr id="7" name="Resim 9">
            <a:extLst>
              <a:ext uri="{FF2B5EF4-FFF2-40B4-BE49-F238E27FC236}">
                <a16:creationId xmlns="" xmlns:a16="http://schemas.microsoft.com/office/drawing/2014/main" id="{77B86469-520E-4B40-AE12-04D34F5B0D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Tree>
    <p:extLst>
      <p:ext uri="{BB962C8B-B14F-4D97-AF65-F5344CB8AC3E}">
        <p14:creationId xmlns:p14="http://schemas.microsoft.com/office/powerpoint/2010/main" val="381649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dirty="0" err="1"/>
              <a:t>Sliding</a:t>
            </a:r>
            <a:r>
              <a:rPr lang="tr-TR" dirty="0"/>
              <a:t> </a:t>
            </a:r>
            <a:r>
              <a:rPr lang="tr-TR" dirty="0" err="1"/>
              <a:t>Window</a:t>
            </a:r>
            <a:r>
              <a:rPr lang="tr-TR" dirty="0"/>
              <a:t> - </a:t>
            </a:r>
            <a:r>
              <a:rPr lang="tr-TR" dirty="0" err="1"/>
              <a:t>Selective</a:t>
            </a:r>
            <a:r>
              <a:rPr lang="tr-TR" dirty="0"/>
              <a:t> </a:t>
            </a:r>
            <a:r>
              <a:rPr lang="tr-TR" dirty="0" err="1"/>
              <a:t>Reject</a:t>
            </a:r>
            <a:r>
              <a:rPr lang="tr-TR" dirty="0"/>
              <a:t> / </a:t>
            </a:r>
            <a:r>
              <a:rPr lang="tr-TR" dirty="0" err="1"/>
              <a:t>Selective</a:t>
            </a:r>
            <a:r>
              <a:rPr lang="tr-TR" dirty="0"/>
              <a:t> </a:t>
            </a:r>
            <a:r>
              <a:rPr lang="tr-TR" dirty="0" err="1"/>
              <a:t>Repeat</a:t>
            </a:r>
            <a:r>
              <a:rPr lang="tr-TR" dirty="0"/>
              <a:t> ARQ</a:t>
            </a:r>
          </a:p>
        </p:txBody>
      </p:sp>
      <p:sp>
        <p:nvSpPr>
          <p:cNvPr id="12" name="Rectangle 4">
            <a:extLst>
              <a:ext uri="{FF2B5EF4-FFF2-40B4-BE49-F238E27FC236}">
                <a16:creationId xmlns="" xmlns:a16="http://schemas.microsoft.com/office/drawing/2014/main"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 xmlns:a16="http://schemas.microsoft.com/office/drawing/2014/main"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İçerik Yer Tutucusu 2">
            <a:extLst>
              <a:ext uri="{FF2B5EF4-FFF2-40B4-BE49-F238E27FC236}">
                <a16:creationId xmlns="" xmlns:a16="http://schemas.microsoft.com/office/drawing/2014/main" id="{C9289067-4EA2-EE41-AF9D-BDACADADFB8D}"/>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endParaRPr lang="x-none" dirty="0"/>
          </a:p>
        </p:txBody>
      </p:sp>
      <p:pic>
        <p:nvPicPr>
          <p:cNvPr id="7" name="Resim 9">
            <a:extLst>
              <a:ext uri="{FF2B5EF4-FFF2-40B4-BE49-F238E27FC236}">
                <a16:creationId xmlns="" xmlns:a16="http://schemas.microsoft.com/office/drawing/2014/main" id="{77B86469-520E-4B40-AE12-04D34F5B0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3" name="İçerik Yer Tutucusu 2">
            <a:extLst>
              <a:ext uri="{FF2B5EF4-FFF2-40B4-BE49-F238E27FC236}">
                <a16:creationId xmlns="" xmlns:a16="http://schemas.microsoft.com/office/drawing/2014/main" id="{8A974940-193B-4248-83BD-68BDD8479DBC}"/>
              </a:ext>
            </a:extLst>
          </p:cNvPr>
          <p:cNvSpPr txBox="1">
            <a:spLocks/>
          </p:cNvSpPr>
          <p:nvPr/>
        </p:nvSpPr>
        <p:spPr>
          <a:xfrm>
            <a:off x="621400" y="2279892"/>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In this technique, the receiver will receive the frames unordered.</a:t>
            </a:r>
          </a:p>
          <a:p>
            <a:pPr lvl="1" algn="just"/>
            <a:r>
              <a:rPr lang="en-US" dirty="0"/>
              <a:t>Search and Sort Algorithms are necessary.</a:t>
            </a:r>
          </a:p>
          <a:p>
            <a:pPr lvl="1" algn="just"/>
            <a:r>
              <a:rPr lang="en-US" dirty="0"/>
              <a:t>Processing complexity increases</a:t>
            </a:r>
          </a:p>
          <a:p>
            <a:pPr lvl="2" algn="just"/>
            <a:r>
              <a:rPr lang="en-US" dirty="0"/>
              <a:t>In Go Back n: </a:t>
            </a:r>
            <a:r>
              <a:rPr lang="tr-TR" b="1" dirty="0">
                <a:solidFill>
                  <a:srgbClr val="FFFF00"/>
                </a:solidFill>
              </a:rPr>
              <a:t>w = (2</a:t>
            </a:r>
            <a:r>
              <a:rPr lang="tr-TR" b="1" baseline="30000" dirty="0">
                <a:solidFill>
                  <a:srgbClr val="FFFF00"/>
                </a:solidFill>
              </a:rPr>
              <a:t>n</a:t>
            </a:r>
            <a:r>
              <a:rPr lang="tr-TR" b="1" dirty="0">
                <a:solidFill>
                  <a:srgbClr val="FFFF00"/>
                </a:solidFill>
              </a:rPr>
              <a:t>–1) </a:t>
            </a:r>
          </a:p>
          <a:p>
            <a:pPr lvl="2" algn="just"/>
            <a:r>
              <a:rPr lang="en-US" dirty="0"/>
              <a:t>In Selective Reject</a:t>
            </a:r>
            <a:r>
              <a:rPr lang="en-US" dirty="0">
                <a:solidFill>
                  <a:srgbClr val="FFFF00"/>
                </a:solidFill>
              </a:rPr>
              <a:t>: </a:t>
            </a:r>
            <a:r>
              <a:rPr lang="tr-TR" b="1" dirty="0">
                <a:solidFill>
                  <a:srgbClr val="FFFF00"/>
                </a:solidFill>
              </a:rPr>
              <a:t>w ≤ (2</a:t>
            </a:r>
            <a:r>
              <a:rPr lang="tr-TR" b="1" baseline="30000" dirty="0">
                <a:solidFill>
                  <a:srgbClr val="FFFF00"/>
                </a:solidFill>
              </a:rPr>
              <a:t>n</a:t>
            </a:r>
            <a:r>
              <a:rPr lang="tr-TR" b="1" dirty="0">
                <a:solidFill>
                  <a:srgbClr val="FFFF00"/>
                </a:solidFill>
              </a:rPr>
              <a:t>+1)/2 </a:t>
            </a:r>
          </a:p>
          <a:p>
            <a:pPr lvl="1" algn="just"/>
            <a:r>
              <a:rPr lang="tr-TR" dirty="0"/>
              <a:t>SREJ</a:t>
            </a:r>
          </a:p>
          <a:p>
            <a:pPr lvl="1" algn="just"/>
            <a:r>
              <a:rPr lang="en-US" dirty="0"/>
              <a:t>The receiver accepts frames without error after faulty frame.</a:t>
            </a:r>
          </a:p>
          <a:p>
            <a:pPr lvl="1" algn="just"/>
            <a:r>
              <a:rPr lang="en-US" dirty="0"/>
              <a:t>Frames will come in different order due to faulty frames.</a:t>
            </a:r>
          </a:p>
          <a:p>
            <a:pPr lvl="2" algn="just"/>
            <a:r>
              <a:rPr lang="en-US" dirty="0"/>
              <a:t>Duplicated ones</a:t>
            </a:r>
          </a:p>
          <a:p>
            <a:pPr lvl="2" algn="just"/>
            <a:endParaRPr lang="en-US" b="1" dirty="0"/>
          </a:p>
        </p:txBody>
      </p:sp>
      <p:sp>
        <p:nvSpPr>
          <p:cNvPr id="10" name="Metin kutusu 9">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- 5</a:t>
            </a:r>
            <a:endParaRPr lang="tr-TR" dirty="0"/>
          </a:p>
        </p:txBody>
      </p:sp>
    </p:spTree>
    <p:extLst>
      <p:ext uri="{BB962C8B-B14F-4D97-AF65-F5344CB8AC3E}">
        <p14:creationId xmlns:p14="http://schemas.microsoft.com/office/powerpoint/2010/main" val="287539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- 5</a:t>
            </a:r>
            <a:endParaRPr lang="tr-TR" dirty="0"/>
          </a:p>
        </p:txBody>
      </p:sp>
      <p:sp>
        <p:nvSpPr>
          <p:cNvPr id="13" name="Metin kutusu 12">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2" name="Unvan 1"/>
          <p:cNvSpPr>
            <a:spLocks noGrp="1"/>
          </p:cNvSpPr>
          <p:nvPr>
            <p:ph type="title"/>
          </p:nvPr>
        </p:nvSpPr>
        <p:spPr/>
        <p:txBody>
          <a:bodyPr>
            <a:normAutofit/>
          </a:bodyPr>
          <a:lstStyle/>
          <a:p>
            <a:r>
              <a:rPr lang="tr-TR" dirty="0" err="1"/>
              <a:t>Sliding</a:t>
            </a:r>
            <a:r>
              <a:rPr lang="tr-TR" dirty="0"/>
              <a:t> </a:t>
            </a:r>
            <a:r>
              <a:rPr lang="tr-TR" dirty="0" err="1"/>
              <a:t>Window</a:t>
            </a:r>
            <a:r>
              <a:rPr lang="tr-TR" dirty="0"/>
              <a:t> - </a:t>
            </a:r>
            <a:r>
              <a:rPr lang="tr-TR" dirty="0" err="1"/>
              <a:t>Selective</a:t>
            </a:r>
            <a:r>
              <a:rPr lang="tr-TR" dirty="0"/>
              <a:t> </a:t>
            </a:r>
            <a:r>
              <a:rPr lang="tr-TR" dirty="0" err="1"/>
              <a:t>Reject</a:t>
            </a:r>
            <a:r>
              <a:rPr lang="tr-TR" dirty="0"/>
              <a:t> / </a:t>
            </a:r>
            <a:r>
              <a:rPr lang="tr-TR" dirty="0" err="1"/>
              <a:t>Selective</a:t>
            </a:r>
            <a:r>
              <a:rPr lang="tr-TR" dirty="0"/>
              <a:t> </a:t>
            </a:r>
            <a:r>
              <a:rPr lang="tr-TR" dirty="0" err="1"/>
              <a:t>Repeat</a:t>
            </a:r>
            <a:r>
              <a:rPr lang="tr-TR" dirty="0"/>
              <a:t> ARQ - </a:t>
            </a:r>
            <a:r>
              <a:rPr lang="tr-TR" dirty="0" err="1"/>
              <a:t>Con’t</a:t>
            </a:r>
            <a:endParaRPr lang="tr-TR" dirty="0"/>
          </a:p>
        </p:txBody>
      </p:sp>
      <p:sp>
        <p:nvSpPr>
          <p:cNvPr id="12" name="Rectangle 4">
            <a:extLst>
              <a:ext uri="{FF2B5EF4-FFF2-40B4-BE49-F238E27FC236}">
                <a16:creationId xmlns="" xmlns:a16="http://schemas.microsoft.com/office/drawing/2014/main"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 xmlns:a16="http://schemas.microsoft.com/office/drawing/2014/main"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İçerik Yer Tutucusu 2">
            <a:extLst>
              <a:ext uri="{FF2B5EF4-FFF2-40B4-BE49-F238E27FC236}">
                <a16:creationId xmlns="" xmlns:a16="http://schemas.microsoft.com/office/drawing/2014/main" id="{C9289067-4EA2-EE41-AF9D-BDACADADFB8D}"/>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endParaRPr lang="x-none" dirty="0"/>
          </a:p>
        </p:txBody>
      </p:sp>
      <p:pic>
        <p:nvPicPr>
          <p:cNvPr id="7" name="Resim 9">
            <a:extLst>
              <a:ext uri="{FF2B5EF4-FFF2-40B4-BE49-F238E27FC236}">
                <a16:creationId xmlns="" xmlns:a16="http://schemas.microsoft.com/office/drawing/2014/main" id="{77B86469-520E-4B40-AE12-04D34F5B0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pic>
        <p:nvPicPr>
          <p:cNvPr id="4" name="Picture 3">
            <a:extLst>
              <a:ext uri="{FF2B5EF4-FFF2-40B4-BE49-F238E27FC236}">
                <a16:creationId xmlns="" xmlns:a16="http://schemas.microsoft.com/office/drawing/2014/main" id="{22380F4F-5DEC-D84F-8134-6DDBB7261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874" y="0"/>
            <a:ext cx="8228252" cy="6876561"/>
          </a:xfrm>
          <a:prstGeom prst="rect">
            <a:avLst/>
          </a:prstGeom>
        </p:spPr>
      </p:pic>
      <p:pic>
        <p:nvPicPr>
          <p:cNvPr id="8" name="Picture 7">
            <a:extLst>
              <a:ext uri="{FF2B5EF4-FFF2-40B4-BE49-F238E27FC236}">
                <a16:creationId xmlns="" xmlns:a16="http://schemas.microsoft.com/office/drawing/2014/main" id="{2A7D8E66-2552-EE47-85C7-A6D399E1E4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6870" y="18568"/>
            <a:ext cx="9292319" cy="6857993"/>
          </a:xfrm>
          <a:prstGeom prst="rect">
            <a:avLst/>
          </a:prstGeom>
        </p:spPr>
      </p:pic>
      <p:pic>
        <p:nvPicPr>
          <p:cNvPr id="11" name="Picture 10">
            <a:extLst>
              <a:ext uri="{FF2B5EF4-FFF2-40B4-BE49-F238E27FC236}">
                <a16:creationId xmlns="" xmlns:a16="http://schemas.microsoft.com/office/drawing/2014/main" id="{082EAC51-7F45-2348-A9B7-6E9EBF84BD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1550" y="-1"/>
            <a:ext cx="7968576" cy="6878968"/>
          </a:xfrm>
          <a:prstGeom prst="rect">
            <a:avLst/>
          </a:prstGeom>
        </p:spPr>
      </p:pic>
      <p:pic>
        <p:nvPicPr>
          <p:cNvPr id="16" name="Picture 15">
            <a:extLst>
              <a:ext uri="{FF2B5EF4-FFF2-40B4-BE49-F238E27FC236}">
                <a16:creationId xmlns="" xmlns:a16="http://schemas.microsoft.com/office/drawing/2014/main" id="{EAC46439-08DA-C149-9B8C-CD93703A2F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3059" y="53296"/>
            <a:ext cx="7925558" cy="6841832"/>
          </a:xfrm>
          <a:prstGeom prst="rect">
            <a:avLst/>
          </a:prstGeom>
        </p:spPr>
      </p:pic>
    </p:spTree>
    <p:extLst>
      <p:ext uri="{BB962C8B-B14F-4D97-AF65-F5344CB8AC3E}">
        <p14:creationId xmlns:p14="http://schemas.microsoft.com/office/powerpoint/2010/main" val="16456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nodeType="clickEffect">
                                  <p:stCondLst>
                                    <p:cond delay="0"/>
                                  </p:stCondLst>
                                  <p:childTnLst>
                                    <p:animEffect transition="out" filter="blinds(horizontal)">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en-US" b="1" dirty="0"/>
              <a:t>Data Link Protocols </a:t>
            </a:r>
            <a:endParaRPr lang="x-none" b="1" dirty="0"/>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İçerik Yer Tutucusu 2">
            <a:extLst>
              <a:ext uri="{FF2B5EF4-FFF2-40B4-BE49-F238E27FC236}">
                <a16:creationId xmlns:a16="http://schemas.microsoft.com/office/drawing/2014/main" xmlns="" id="{C9289067-4EA2-EE41-AF9D-BDACADADFB8D}"/>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Protocol is a set of rules used to perform the necessary operations during data flow.</a:t>
            </a:r>
          </a:p>
          <a:p>
            <a:pPr lvl="1" algn="just"/>
            <a:r>
              <a:rPr lang="en-US" dirty="0"/>
              <a:t>Synchronous</a:t>
            </a:r>
          </a:p>
          <a:p>
            <a:pPr lvl="1" algn="just"/>
            <a:r>
              <a:rPr lang="en-US" dirty="0"/>
              <a:t>Asynchronous</a:t>
            </a:r>
          </a:p>
        </p:txBody>
      </p:sp>
      <p:pic>
        <p:nvPicPr>
          <p:cNvPr id="8" name="Picture 7">
            <a:extLst>
              <a:ext uri="{FF2B5EF4-FFF2-40B4-BE49-F238E27FC236}">
                <a16:creationId xmlns:a16="http://schemas.microsoft.com/office/drawing/2014/main" xmlns="" id="{F5642B5A-B3D2-B543-A63B-4EBE11DCC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080" y="3926665"/>
            <a:ext cx="6819900" cy="1485900"/>
          </a:xfrm>
          <a:prstGeom prst="rect">
            <a:avLst/>
          </a:prstGeom>
        </p:spPr>
      </p:pic>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0"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11" name="Metin kutusu 10">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266783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en-US" b="1" dirty="0"/>
              <a:t>Data Link Controls (DTC)</a:t>
            </a:r>
            <a:endParaRPr lang="x-none" b="1" dirty="0"/>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İçerik Yer Tutucusu 2">
            <a:extLst>
              <a:ext uri="{FF2B5EF4-FFF2-40B4-BE49-F238E27FC236}">
                <a16:creationId xmlns:a16="http://schemas.microsoft.com/office/drawing/2014/main" xmlns="" id="{C9289067-4EA2-EE41-AF9D-BDACADADFB8D}"/>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Components</a:t>
            </a:r>
          </a:p>
          <a:p>
            <a:pPr lvl="1" algn="just"/>
            <a:r>
              <a:rPr lang="en-US" dirty="0"/>
              <a:t>Software</a:t>
            </a:r>
          </a:p>
          <a:p>
            <a:pPr lvl="1" algn="just"/>
            <a:r>
              <a:rPr lang="en-US" dirty="0"/>
              <a:t>Hardware (</a:t>
            </a:r>
            <a:r>
              <a:rPr lang="tr-TR" dirty="0"/>
              <a:t>UART/USART</a:t>
            </a:r>
            <a:r>
              <a:rPr lang="x-none" dirty="0"/>
              <a:t>)</a:t>
            </a:r>
          </a:p>
          <a:p>
            <a:pPr algn="just"/>
            <a:r>
              <a:rPr lang="en-US" dirty="0"/>
              <a:t>Tasks</a:t>
            </a:r>
          </a:p>
          <a:p>
            <a:pPr lvl="1" algn="just"/>
            <a:r>
              <a:rPr lang="en-US" dirty="0"/>
              <a:t>Synchronous Transmission</a:t>
            </a:r>
          </a:p>
          <a:p>
            <a:pPr lvl="2" algn="just"/>
            <a:r>
              <a:rPr lang="en-US" dirty="0"/>
              <a:t>Physical Level: Common timing signal</a:t>
            </a:r>
          </a:p>
          <a:p>
            <a:pPr lvl="2" algn="just"/>
            <a:r>
              <a:rPr lang="en-US" dirty="0"/>
              <a:t>Logical Level: Special bit or bit-arrays</a:t>
            </a:r>
          </a:p>
          <a:p>
            <a:pPr lvl="1" algn="just"/>
            <a:r>
              <a:rPr lang="en-US" dirty="0"/>
              <a:t>Flow Control</a:t>
            </a:r>
          </a:p>
          <a:p>
            <a:pPr lvl="1" algn="just"/>
            <a:r>
              <a:rPr lang="en-US" dirty="0"/>
              <a:t>Error Control</a:t>
            </a:r>
          </a:p>
          <a:p>
            <a:pPr lvl="1" algn="just"/>
            <a:r>
              <a:rPr lang="en-US" dirty="0"/>
              <a:t>Transmission Rules</a:t>
            </a:r>
          </a:p>
          <a:p>
            <a:pPr lvl="2" algn="just"/>
            <a:r>
              <a:rPr lang="en-US" dirty="0"/>
              <a:t>Which one is sender/receiver?</a:t>
            </a:r>
          </a:p>
          <a:p>
            <a:pPr lvl="2" algn="just"/>
            <a:r>
              <a:rPr lang="en-US" dirty="0"/>
              <a:t>Whether frames are for data or control purposes</a:t>
            </a:r>
          </a:p>
        </p:txBody>
      </p:sp>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0"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9" name="Metin kutusu 8">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134580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en-US" b="1" dirty="0"/>
              <a:t>Asynchronous Protocols </a:t>
            </a:r>
            <a:endParaRPr lang="x-none" b="1" dirty="0"/>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İçerik Yer Tutucusu 2">
            <a:extLst>
              <a:ext uri="{FF2B5EF4-FFF2-40B4-BE49-F238E27FC236}">
                <a16:creationId xmlns:a16="http://schemas.microsoft.com/office/drawing/2014/main" xmlns="" id="{C9289067-4EA2-EE41-AF9D-BDACADADFB8D}"/>
              </a:ext>
            </a:extLst>
          </p:cNvPr>
          <p:cNvSpPr txBox="1">
            <a:spLocks/>
          </p:cNvSpPr>
          <p:nvPr/>
        </p:nvSpPr>
        <p:spPr>
          <a:xfrm>
            <a:off x="767143" y="2336873"/>
            <a:ext cx="10971775" cy="424412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Used for connections made with a </a:t>
            </a:r>
            <a:r>
              <a:rPr lang="en-US" dirty="0">
                <a:solidFill>
                  <a:srgbClr val="FFFF00"/>
                </a:solidFill>
              </a:rPr>
              <a:t>modem</a:t>
            </a:r>
          </a:p>
          <a:p>
            <a:pPr algn="just"/>
            <a:r>
              <a:rPr lang="en-US" dirty="0"/>
              <a:t>Logical Sync.</a:t>
            </a:r>
          </a:p>
          <a:p>
            <a:pPr lvl="1" algn="just"/>
            <a:r>
              <a:rPr lang="en-US" dirty="0"/>
              <a:t>Start bit</a:t>
            </a:r>
          </a:p>
          <a:p>
            <a:pPr lvl="1" algn="just"/>
            <a:r>
              <a:rPr lang="en-US" dirty="0"/>
              <a:t>End bit</a:t>
            </a:r>
          </a:p>
          <a:p>
            <a:pPr algn="just"/>
            <a:r>
              <a:rPr lang="en-US" dirty="0"/>
              <a:t>There may be gaps of variable sizes between data blocks.</a:t>
            </a:r>
          </a:p>
          <a:p>
            <a:pPr algn="just"/>
            <a:r>
              <a:rPr lang="en-US" dirty="0"/>
              <a:t>Cons: Additional data</a:t>
            </a:r>
          </a:p>
          <a:p>
            <a:pPr algn="just"/>
            <a:r>
              <a:rPr lang="en-US" dirty="0"/>
              <a:t>Cons: Slow transmission</a:t>
            </a:r>
          </a:p>
          <a:p>
            <a:pPr algn="just"/>
            <a:r>
              <a:rPr lang="en-US" dirty="0"/>
              <a:t>Most Common Examples:</a:t>
            </a:r>
          </a:p>
          <a:p>
            <a:pPr lvl="1" algn="just"/>
            <a:r>
              <a:rPr lang="tr-TR" dirty="0"/>
              <a:t>X-Modem</a:t>
            </a:r>
          </a:p>
          <a:p>
            <a:pPr lvl="1" algn="just"/>
            <a:r>
              <a:rPr lang="tr-TR" dirty="0"/>
              <a:t>Y-Modem</a:t>
            </a:r>
          </a:p>
          <a:p>
            <a:pPr lvl="1" algn="just"/>
            <a:r>
              <a:rPr lang="tr-TR" dirty="0"/>
              <a:t>Z-Modem</a:t>
            </a:r>
          </a:p>
          <a:p>
            <a:pPr lvl="1" algn="just"/>
            <a:r>
              <a:rPr lang="tr-TR" dirty="0" err="1"/>
              <a:t>Kermit</a:t>
            </a:r>
            <a:r>
              <a:rPr lang="x-none" dirty="0"/>
              <a:t> </a:t>
            </a:r>
            <a:endParaRPr lang="en-US" dirty="0"/>
          </a:p>
        </p:txBody>
      </p:sp>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0"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9" name="Metin kutusu 8">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389159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en-US" b="1" dirty="0"/>
              <a:t>Synchronous Protocols</a:t>
            </a:r>
            <a:endParaRPr lang="x-none" b="1" dirty="0"/>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İçerik Yer Tutucusu 2">
            <a:extLst>
              <a:ext uri="{FF2B5EF4-FFF2-40B4-BE49-F238E27FC236}">
                <a16:creationId xmlns:a16="http://schemas.microsoft.com/office/drawing/2014/main" xmlns="" id="{C9289067-4EA2-EE41-AF9D-BDACADADFB8D}"/>
              </a:ext>
            </a:extLst>
          </p:cNvPr>
          <p:cNvSpPr txBox="1">
            <a:spLocks/>
          </p:cNvSpPr>
          <p:nvPr/>
        </p:nvSpPr>
        <p:spPr>
          <a:xfrm>
            <a:off x="767143" y="2336873"/>
            <a:ext cx="10971775" cy="42441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Instead of start and end bits, FLAGS is used</a:t>
            </a:r>
          </a:p>
          <a:p>
            <a:pPr lvl="1" algn="just"/>
            <a:r>
              <a:rPr lang="en-US" dirty="0"/>
              <a:t>Synchronization premise (SYN) bit-arrays</a:t>
            </a:r>
          </a:p>
          <a:p>
            <a:pPr lvl="1" algn="just"/>
            <a:r>
              <a:rPr lang="en-US" dirty="0"/>
              <a:t>Synchronization successor (EOT) bit-arrays</a:t>
            </a:r>
          </a:p>
          <a:p>
            <a:pPr algn="just"/>
            <a:r>
              <a:rPr lang="en-US" dirty="0"/>
              <a:t>2 types:</a:t>
            </a:r>
          </a:p>
          <a:p>
            <a:pPr lvl="1" algn="just"/>
            <a:r>
              <a:rPr lang="en-US" dirty="0"/>
              <a:t>Physical Level Synchronization</a:t>
            </a:r>
          </a:p>
          <a:p>
            <a:pPr lvl="2" algn="just"/>
            <a:r>
              <a:rPr lang="en-US" dirty="0"/>
              <a:t>Common Clock Signal</a:t>
            </a:r>
          </a:p>
          <a:p>
            <a:pPr lvl="1" algn="just"/>
            <a:r>
              <a:rPr lang="en-US" dirty="0"/>
              <a:t>Logical Level Synchronization (in Data Link Layer)</a:t>
            </a:r>
          </a:p>
          <a:p>
            <a:pPr lvl="2" algn="just"/>
            <a:r>
              <a:rPr lang="en-US" dirty="0"/>
              <a:t>FLAGs</a:t>
            </a:r>
          </a:p>
          <a:p>
            <a:pPr algn="just"/>
            <a:r>
              <a:rPr lang="en-US" dirty="0"/>
              <a:t>Thanks to the fast transmission</a:t>
            </a:r>
          </a:p>
          <a:p>
            <a:pPr lvl="1" algn="just"/>
            <a:r>
              <a:rPr lang="en-US" dirty="0"/>
              <a:t>Used in LAN, MAN and WAN technologies</a:t>
            </a:r>
          </a:p>
          <a:p>
            <a:pPr algn="just"/>
            <a:r>
              <a:rPr lang="en-US" dirty="0"/>
              <a:t>The protocol perceives the data sent as a consecutive byte sequence.</a:t>
            </a:r>
          </a:p>
          <a:p>
            <a:pPr lvl="1" algn="just"/>
            <a:r>
              <a:rPr lang="en-US" dirty="0"/>
              <a:t>According to the coding system used (ASCII or EBCDIC)</a:t>
            </a:r>
          </a:p>
        </p:txBody>
      </p:sp>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0"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9" name="Metin kutusu 8">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154985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en-US" b="1" dirty="0"/>
              <a:t>Synchronous Protocols – Byte Oriented</a:t>
            </a:r>
            <a:endParaRPr lang="x-none" b="1" dirty="0"/>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İçerik Yer Tutucusu 2">
            <a:extLst>
              <a:ext uri="{FF2B5EF4-FFF2-40B4-BE49-F238E27FC236}">
                <a16:creationId xmlns:a16="http://schemas.microsoft.com/office/drawing/2014/main" xmlns="" id="{C9289067-4EA2-EE41-AF9D-BDACADADFB8D}"/>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*Character Oriented</a:t>
            </a:r>
          </a:p>
          <a:p>
            <a:pPr algn="just"/>
            <a:r>
              <a:rPr lang="tr-TR" dirty="0"/>
              <a:t>ASCII </a:t>
            </a:r>
            <a:r>
              <a:rPr lang="tr-TR" dirty="0" err="1"/>
              <a:t>or</a:t>
            </a:r>
            <a:r>
              <a:rPr lang="tr-TR" dirty="0"/>
              <a:t> EBCDIC </a:t>
            </a:r>
            <a:r>
              <a:rPr lang="tr-TR" dirty="0" err="1"/>
              <a:t>coding</a:t>
            </a:r>
            <a:endParaRPr lang="en-US" dirty="0"/>
          </a:p>
          <a:p>
            <a:pPr algn="just"/>
            <a:r>
              <a:rPr lang="en-US" dirty="0"/>
              <a:t>2 types of frames</a:t>
            </a:r>
          </a:p>
          <a:p>
            <a:pPr lvl="1" algn="just"/>
            <a:r>
              <a:rPr lang="en-US" dirty="0"/>
              <a:t>Control frames</a:t>
            </a:r>
          </a:p>
          <a:p>
            <a:pPr lvl="1" algn="just"/>
            <a:r>
              <a:rPr lang="en-US" dirty="0"/>
              <a:t>Data frames</a:t>
            </a:r>
          </a:p>
          <a:p>
            <a:pPr algn="just"/>
            <a:endParaRPr lang="en-US" dirty="0"/>
          </a:p>
          <a:p>
            <a:pPr algn="just"/>
            <a:endParaRPr lang="tr-TR" dirty="0"/>
          </a:p>
        </p:txBody>
      </p:sp>
      <p:graphicFrame>
        <p:nvGraphicFramePr>
          <p:cNvPr id="3" name="Table 2">
            <a:extLst>
              <a:ext uri="{FF2B5EF4-FFF2-40B4-BE49-F238E27FC236}">
                <a16:creationId xmlns:a16="http://schemas.microsoft.com/office/drawing/2014/main" xmlns="" id="{2EF2C805-34CD-3F4C-876C-FCF27D5C9DE8}"/>
              </a:ext>
            </a:extLst>
          </p:cNvPr>
          <p:cNvGraphicFramePr>
            <a:graphicFrameLocks noGrp="1"/>
          </p:cNvGraphicFramePr>
          <p:nvPr>
            <p:extLst/>
          </p:nvPr>
        </p:nvGraphicFramePr>
        <p:xfrm>
          <a:off x="5793049" y="2134769"/>
          <a:ext cx="6376375" cy="4114800"/>
        </p:xfrm>
        <a:graphic>
          <a:graphicData uri="http://schemas.openxmlformats.org/drawingml/2006/table">
            <a:tbl>
              <a:tblPr>
                <a:tableStyleId>{5C22544A-7EE6-4342-B048-85BDC9FD1C3A}</a:tableStyleId>
              </a:tblPr>
              <a:tblGrid>
                <a:gridCol w="1338963">
                  <a:extLst>
                    <a:ext uri="{9D8B030D-6E8A-4147-A177-3AD203B41FA5}">
                      <a16:colId xmlns:a16="http://schemas.microsoft.com/office/drawing/2014/main" xmlns="" val="4060938335"/>
                    </a:ext>
                  </a:extLst>
                </a:gridCol>
                <a:gridCol w="5037412">
                  <a:extLst>
                    <a:ext uri="{9D8B030D-6E8A-4147-A177-3AD203B41FA5}">
                      <a16:colId xmlns:a16="http://schemas.microsoft.com/office/drawing/2014/main" xmlns="" val="2159899325"/>
                    </a:ext>
                  </a:extLst>
                </a:gridCol>
              </a:tblGrid>
              <a:tr h="183272">
                <a:tc>
                  <a:txBody>
                    <a:bodyPr/>
                    <a:lstStyle/>
                    <a:p>
                      <a:pPr algn="ctr" hangingPunct="0"/>
                      <a:r>
                        <a:rPr lang="tr-TR" sz="1600" b="1" dirty="0">
                          <a:effectLst/>
                        </a:rPr>
                        <a:t>Control </a:t>
                      </a:r>
                      <a:r>
                        <a:rPr lang="tr-TR" sz="1600" b="1" dirty="0" err="1">
                          <a:effectLst/>
                        </a:rPr>
                        <a:t>Chars</a:t>
                      </a:r>
                      <a:endParaRPr lang="x-none" sz="16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r>
                        <a:rPr lang="tr-TR" sz="1600" b="1" dirty="0" err="1">
                          <a:effectLst/>
                        </a:rPr>
                        <a:t>Explanation</a:t>
                      </a:r>
                      <a:endParaRPr lang="x-none" sz="1600" b="1"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xmlns="" val="541068469"/>
                  </a:ext>
                </a:extLst>
              </a:tr>
              <a:tr h="183272">
                <a:tc>
                  <a:txBody>
                    <a:bodyPr/>
                    <a:lstStyle/>
                    <a:p>
                      <a:pPr algn="just" hangingPunct="0"/>
                      <a:r>
                        <a:rPr lang="tr-TR" sz="1400" dirty="0">
                          <a:effectLst/>
                        </a:rPr>
                        <a:t>SYN</a:t>
                      </a:r>
                      <a:endParaRPr lang="x-none" sz="1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hangingPunct="0"/>
                      <a:r>
                        <a:rPr lang="tr-TR" sz="1400" dirty="0" err="1">
                          <a:effectLst/>
                        </a:rPr>
                        <a:t>Synchronous</a:t>
                      </a:r>
                      <a:r>
                        <a:rPr lang="tr-TR" sz="1400" dirty="0">
                          <a:effectLst/>
                        </a:rPr>
                        <a:t> </a:t>
                      </a:r>
                      <a:r>
                        <a:rPr lang="tr-TR" sz="1400" dirty="0" err="1">
                          <a:effectLst/>
                        </a:rPr>
                        <a:t>idle</a:t>
                      </a:r>
                      <a:r>
                        <a:rPr lang="tr-TR" sz="1400" dirty="0">
                          <a:effectLst/>
                        </a:rPr>
                        <a:t> (</a:t>
                      </a:r>
                      <a:r>
                        <a:rPr lang="tr-TR" sz="1400" dirty="0" err="1">
                          <a:effectLst/>
                        </a:rPr>
                        <a:t>makes</a:t>
                      </a:r>
                      <a:r>
                        <a:rPr lang="tr-TR" sz="1400" dirty="0">
                          <a:effectLst/>
                        </a:rPr>
                        <a:t> </a:t>
                      </a:r>
                      <a:r>
                        <a:rPr lang="tr-TR" sz="1400" dirty="0" err="1">
                          <a:effectLst/>
                        </a:rPr>
                        <a:t>the</a:t>
                      </a:r>
                      <a:r>
                        <a:rPr lang="tr-TR" sz="1400" dirty="0">
                          <a:effectLst/>
                        </a:rPr>
                        <a:t> </a:t>
                      </a:r>
                      <a:r>
                        <a:rPr lang="tr-TR" sz="1400" dirty="0" err="1">
                          <a:effectLst/>
                        </a:rPr>
                        <a:t>channel</a:t>
                      </a:r>
                      <a:r>
                        <a:rPr lang="tr-TR" sz="1400" dirty="0">
                          <a:effectLst/>
                        </a:rPr>
                        <a:t> </a:t>
                      </a:r>
                      <a:r>
                        <a:rPr lang="tr-TR" sz="1400" dirty="0" err="1">
                          <a:effectLst/>
                        </a:rPr>
                        <a:t>active</a:t>
                      </a:r>
                      <a:r>
                        <a:rPr lang="tr-TR" sz="1400" dirty="0">
                          <a:effectLst/>
                        </a:rPr>
                        <a:t>)</a:t>
                      </a:r>
                      <a:endParaRPr lang="x-none" sz="1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3419437008"/>
                  </a:ext>
                </a:extLst>
              </a:tr>
              <a:tr h="145743">
                <a:tc>
                  <a:txBody>
                    <a:bodyPr/>
                    <a:lstStyle/>
                    <a:p>
                      <a:pPr algn="just" hangingPunct="0"/>
                      <a:r>
                        <a:rPr lang="tr-TR" sz="1400" dirty="0">
                          <a:effectLst/>
                        </a:rPr>
                        <a:t>PAD</a:t>
                      </a:r>
                      <a:endParaRPr lang="x-none" sz="1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hangingPunct="0"/>
                      <a:r>
                        <a:rPr lang="tr-TR" sz="1400" dirty="0" err="1">
                          <a:effectLst/>
                        </a:rPr>
                        <a:t>Frame</a:t>
                      </a:r>
                      <a:r>
                        <a:rPr lang="tr-TR" sz="1400" dirty="0">
                          <a:effectLst/>
                        </a:rPr>
                        <a:t> PAD (</a:t>
                      </a:r>
                      <a:r>
                        <a:rPr lang="tr-TR" sz="1400" dirty="0" err="1">
                          <a:effectLst/>
                        </a:rPr>
                        <a:t>used</a:t>
                      </a:r>
                      <a:r>
                        <a:rPr lang="tr-TR" sz="1400" dirty="0">
                          <a:effectLst/>
                        </a:rPr>
                        <a:t> </a:t>
                      </a:r>
                      <a:r>
                        <a:rPr lang="tr-TR" sz="1400" dirty="0" err="1">
                          <a:effectLst/>
                        </a:rPr>
                        <a:t>for</a:t>
                      </a:r>
                      <a:r>
                        <a:rPr lang="tr-TR" sz="1400" dirty="0">
                          <a:effectLst/>
                        </a:rPr>
                        <a:t> </a:t>
                      </a:r>
                      <a:r>
                        <a:rPr lang="tr-TR" sz="1400" dirty="0" err="1">
                          <a:effectLst/>
                        </a:rPr>
                        <a:t>completion</a:t>
                      </a:r>
                      <a:r>
                        <a:rPr lang="tr-TR" sz="1400" dirty="0">
                          <a:effectLst/>
                        </a:rPr>
                        <a:t>)</a:t>
                      </a:r>
                      <a:endParaRPr lang="x-none" sz="1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4249461887"/>
                  </a:ext>
                </a:extLst>
              </a:tr>
              <a:tr h="0">
                <a:tc>
                  <a:txBody>
                    <a:bodyPr/>
                    <a:lstStyle/>
                    <a:p>
                      <a:pPr algn="just" hangingPunct="0"/>
                      <a:r>
                        <a:rPr lang="tr-TR" sz="1400" dirty="0">
                          <a:effectLst/>
                        </a:rPr>
                        <a:t>DLE</a:t>
                      </a:r>
                      <a:endParaRPr lang="x-none" sz="1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hangingPunct="0"/>
                      <a:r>
                        <a:rPr lang="tr-TR" sz="1400" dirty="0">
                          <a:effectLst/>
                        </a:rPr>
                        <a:t>Data Link Escape (Escape </a:t>
                      </a:r>
                      <a:r>
                        <a:rPr lang="tr-TR" sz="1400" dirty="0" err="1">
                          <a:effectLst/>
                        </a:rPr>
                        <a:t>char</a:t>
                      </a:r>
                      <a:r>
                        <a:rPr lang="tr-TR" sz="1400" dirty="0">
                          <a:effectLst/>
                        </a:rPr>
                        <a:t> </a:t>
                      </a:r>
                      <a:r>
                        <a:rPr lang="tr-TR" sz="1400" dirty="0" err="1">
                          <a:effectLst/>
                        </a:rPr>
                        <a:t>for</a:t>
                      </a:r>
                      <a:r>
                        <a:rPr lang="tr-TR" sz="1400" dirty="0">
                          <a:effectLst/>
                        </a:rPr>
                        <a:t> </a:t>
                      </a:r>
                      <a:r>
                        <a:rPr lang="tr-TR" sz="1400" dirty="0" err="1">
                          <a:effectLst/>
                        </a:rPr>
                        <a:t>control</a:t>
                      </a:r>
                      <a:r>
                        <a:rPr lang="tr-TR" sz="1400" dirty="0">
                          <a:effectLst/>
                        </a:rPr>
                        <a:t> </a:t>
                      </a:r>
                      <a:r>
                        <a:rPr lang="tr-TR" sz="1400" dirty="0" err="1">
                          <a:effectLst/>
                        </a:rPr>
                        <a:t>chars</a:t>
                      </a:r>
                      <a:r>
                        <a:rPr lang="tr-TR" sz="1400" dirty="0">
                          <a:effectLst/>
                        </a:rPr>
                        <a:t>)</a:t>
                      </a:r>
                      <a:endParaRPr lang="x-none" sz="1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1665233398"/>
                  </a:ext>
                </a:extLst>
              </a:tr>
              <a:tr h="183272">
                <a:tc>
                  <a:txBody>
                    <a:bodyPr/>
                    <a:lstStyle/>
                    <a:p>
                      <a:pPr algn="just" hangingPunct="0"/>
                      <a:r>
                        <a:rPr lang="tr-TR" sz="1400" dirty="0">
                          <a:effectLst/>
                        </a:rPr>
                        <a:t>ENQ</a:t>
                      </a:r>
                      <a:endParaRPr lang="x-none" sz="1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hangingPunct="0"/>
                      <a:r>
                        <a:rPr lang="tr-TR" sz="1400" dirty="0" err="1">
                          <a:effectLst/>
                        </a:rPr>
                        <a:t>Enquiry</a:t>
                      </a:r>
                      <a:r>
                        <a:rPr lang="tr-TR" sz="1400" dirty="0">
                          <a:effectLst/>
                        </a:rPr>
                        <a:t> (</a:t>
                      </a:r>
                      <a:r>
                        <a:rPr lang="tr-TR" sz="1400" dirty="0" err="1">
                          <a:effectLst/>
                        </a:rPr>
                        <a:t>Request</a:t>
                      </a:r>
                      <a:r>
                        <a:rPr lang="tr-TR" sz="1400" dirty="0">
                          <a:effectLst/>
                        </a:rPr>
                        <a:t>)</a:t>
                      </a:r>
                      <a:endParaRPr lang="x-none" sz="1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959916938"/>
                  </a:ext>
                </a:extLst>
              </a:tr>
              <a:tr h="183272">
                <a:tc>
                  <a:txBody>
                    <a:bodyPr/>
                    <a:lstStyle/>
                    <a:p>
                      <a:pPr algn="just" hangingPunct="0"/>
                      <a:r>
                        <a:rPr lang="tr-TR" sz="1400" dirty="0">
                          <a:effectLst/>
                        </a:rPr>
                        <a:t>SOH</a:t>
                      </a:r>
                      <a:endParaRPr lang="x-none" sz="1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hangingPunct="0"/>
                      <a:r>
                        <a:rPr lang="tr-TR" sz="1400" dirty="0">
                          <a:effectLst/>
                        </a:rPr>
                        <a:t>Start of </a:t>
                      </a:r>
                      <a:r>
                        <a:rPr lang="tr-TR" sz="1400" dirty="0" err="1">
                          <a:effectLst/>
                        </a:rPr>
                        <a:t>Heading</a:t>
                      </a:r>
                      <a:endParaRPr lang="x-none" sz="1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4102776209"/>
                  </a:ext>
                </a:extLst>
              </a:tr>
              <a:tr h="183272">
                <a:tc>
                  <a:txBody>
                    <a:bodyPr/>
                    <a:lstStyle/>
                    <a:p>
                      <a:pPr algn="just" hangingPunct="0"/>
                      <a:r>
                        <a:rPr lang="tr-TR" sz="1400" dirty="0">
                          <a:effectLst/>
                        </a:rPr>
                        <a:t>STX</a:t>
                      </a:r>
                      <a:endParaRPr lang="x-none" sz="1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hangingPunct="0"/>
                      <a:r>
                        <a:rPr lang="tr-TR" sz="1400" dirty="0">
                          <a:effectLst/>
                        </a:rPr>
                        <a:t>Start of </a:t>
                      </a:r>
                      <a:r>
                        <a:rPr lang="tr-TR" sz="1400" dirty="0" err="1">
                          <a:effectLst/>
                        </a:rPr>
                        <a:t>Text</a:t>
                      </a:r>
                      <a:endParaRPr lang="x-none" sz="1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566044038"/>
                  </a:ext>
                </a:extLst>
              </a:tr>
              <a:tr h="183272">
                <a:tc>
                  <a:txBody>
                    <a:bodyPr/>
                    <a:lstStyle/>
                    <a:p>
                      <a:pPr algn="just" hangingPunct="0"/>
                      <a:r>
                        <a:rPr lang="tr-TR" sz="1400">
                          <a:effectLst/>
                        </a:rPr>
                        <a:t>ITB</a:t>
                      </a:r>
                      <a:endParaRPr lang="x-none"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hangingPunct="0"/>
                      <a:r>
                        <a:rPr lang="tr-TR" sz="1400" dirty="0" err="1">
                          <a:effectLst/>
                        </a:rPr>
                        <a:t>End</a:t>
                      </a:r>
                      <a:r>
                        <a:rPr lang="tr-TR" sz="1400" dirty="0">
                          <a:effectLst/>
                        </a:rPr>
                        <a:t> of </a:t>
                      </a:r>
                      <a:r>
                        <a:rPr lang="tr-TR" sz="1400" dirty="0" err="1">
                          <a:effectLst/>
                        </a:rPr>
                        <a:t>Intermediate</a:t>
                      </a:r>
                      <a:r>
                        <a:rPr lang="tr-TR" sz="1400" dirty="0">
                          <a:effectLst/>
                        </a:rPr>
                        <a:t> </a:t>
                      </a:r>
                      <a:r>
                        <a:rPr lang="tr-TR" sz="1400" dirty="0" err="1">
                          <a:effectLst/>
                        </a:rPr>
                        <a:t>Block</a:t>
                      </a:r>
                      <a:endParaRPr lang="x-none" sz="1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806116391"/>
                  </a:ext>
                </a:extLst>
              </a:tr>
              <a:tr h="183272">
                <a:tc>
                  <a:txBody>
                    <a:bodyPr/>
                    <a:lstStyle/>
                    <a:p>
                      <a:pPr algn="just" hangingPunct="0"/>
                      <a:r>
                        <a:rPr lang="tr-TR" sz="1400" dirty="0">
                          <a:effectLst/>
                        </a:rPr>
                        <a:t>ETB</a:t>
                      </a:r>
                      <a:endParaRPr lang="x-none" sz="1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hangingPunct="0"/>
                      <a:r>
                        <a:rPr lang="tr-TR" sz="1400" dirty="0" err="1">
                          <a:effectLst/>
                        </a:rPr>
                        <a:t>End</a:t>
                      </a:r>
                      <a:r>
                        <a:rPr lang="tr-TR" sz="1400" dirty="0">
                          <a:effectLst/>
                        </a:rPr>
                        <a:t> of </a:t>
                      </a:r>
                      <a:r>
                        <a:rPr lang="tr-TR" sz="1400" dirty="0" err="1">
                          <a:effectLst/>
                        </a:rPr>
                        <a:t>Transmission</a:t>
                      </a:r>
                      <a:r>
                        <a:rPr lang="tr-TR" sz="1400" dirty="0">
                          <a:effectLst/>
                        </a:rPr>
                        <a:t> </a:t>
                      </a:r>
                      <a:r>
                        <a:rPr lang="tr-TR" sz="1400" dirty="0" err="1">
                          <a:effectLst/>
                        </a:rPr>
                        <a:t>Block</a:t>
                      </a:r>
                      <a:endParaRPr lang="x-none" sz="1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1430670162"/>
                  </a:ext>
                </a:extLst>
              </a:tr>
              <a:tr h="183272">
                <a:tc>
                  <a:txBody>
                    <a:bodyPr/>
                    <a:lstStyle/>
                    <a:p>
                      <a:pPr algn="just" hangingPunct="0"/>
                      <a:r>
                        <a:rPr lang="tr-TR" sz="1400" dirty="0">
                          <a:effectLst/>
                        </a:rPr>
                        <a:t>ETX</a:t>
                      </a:r>
                      <a:endParaRPr lang="x-none" sz="1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hangingPunct="0"/>
                      <a:r>
                        <a:rPr lang="tr-TR" sz="1400" dirty="0" err="1">
                          <a:effectLst/>
                        </a:rPr>
                        <a:t>End</a:t>
                      </a:r>
                      <a:r>
                        <a:rPr lang="tr-TR" sz="1400" dirty="0">
                          <a:effectLst/>
                        </a:rPr>
                        <a:t> of </a:t>
                      </a:r>
                      <a:r>
                        <a:rPr lang="tr-TR" sz="1400" dirty="0" err="1">
                          <a:effectLst/>
                        </a:rPr>
                        <a:t>Text</a:t>
                      </a:r>
                      <a:endParaRPr lang="x-none" sz="1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3976118382"/>
                  </a:ext>
                </a:extLst>
              </a:tr>
              <a:tr h="183272">
                <a:tc>
                  <a:txBody>
                    <a:bodyPr/>
                    <a:lstStyle/>
                    <a:p>
                      <a:pPr algn="just" hangingPunct="0"/>
                      <a:r>
                        <a:rPr lang="tr-TR" sz="1400" dirty="0">
                          <a:effectLst/>
                        </a:rPr>
                        <a:t>EOT</a:t>
                      </a:r>
                      <a:endParaRPr lang="x-none" sz="1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hangingPunct="0"/>
                      <a:r>
                        <a:rPr lang="tr-TR" sz="1400" dirty="0" err="1">
                          <a:effectLst/>
                        </a:rPr>
                        <a:t>End</a:t>
                      </a:r>
                      <a:r>
                        <a:rPr lang="tr-TR" sz="1400" dirty="0">
                          <a:effectLst/>
                        </a:rPr>
                        <a:t> of </a:t>
                      </a:r>
                      <a:r>
                        <a:rPr lang="tr-TR" sz="1400" dirty="0" err="1">
                          <a:effectLst/>
                        </a:rPr>
                        <a:t>Transmission</a:t>
                      </a:r>
                      <a:endParaRPr lang="x-none" sz="1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2252158762"/>
                  </a:ext>
                </a:extLst>
              </a:tr>
              <a:tr h="183272">
                <a:tc>
                  <a:txBody>
                    <a:bodyPr/>
                    <a:lstStyle/>
                    <a:p>
                      <a:pPr algn="just" hangingPunct="0"/>
                      <a:r>
                        <a:rPr lang="tr-TR" sz="1400">
                          <a:effectLst/>
                        </a:rPr>
                        <a:t>BCC</a:t>
                      </a:r>
                      <a:endParaRPr lang="x-none"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hangingPunct="0"/>
                      <a:r>
                        <a:rPr lang="tr-TR" sz="1400" dirty="0" err="1">
                          <a:effectLst/>
                        </a:rPr>
                        <a:t>Block</a:t>
                      </a:r>
                      <a:r>
                        <a:rPr lang="tr-TR" sz="1400" dirty="0">
                          <a:effectLst/>
                        </a:rPr>
                        <a:t> </a:t>
                      </a:r>
                      <a:r>
                        <a:rPr lang="tr-TR" sz="1400" dirty="0" err="1">
                          <a:effectLst/>
                        </a:rPr>
                        <a:t>Check</a:t>
                      </a:r>
                      <a:r>
                        <a:rPr lang="tr-TR" sz="1400" dirty="0">
                          <a:effectLst/>
                        </a:rPr>
                        <a:t> </a:t>
                      </a:r>
                      <a:r>
                        <a:rPr lang="tr-TR" sz="1400" dirty="0" err="1">
                          <a:effectLst/>
                        </a:rPr>
                        <a:t>Count</a:t>
                      </a:r>
                      <a:r>
                        <a:rPr lang="tr-TR" sz="1400" dirty="0">
                          <a:effectLst/>
                        </a:rPr>
                        <a:t> (LRC -&gt; 1 </a:t>
                      </a:r>
                      <a:r>
                        <a:rPr lang="tr-TR" sz="1400" dirty="0" err="1">
                          <a:effectLst/>
                        </a:rPr>
                        <a:t>byte</a:t>
                      </a:r>
                      <a:r>
                        <a:rPr lang="tr-TR" sz="1400" dirty="0">
                          <a:effectLst/>
                        </a:rPr>
                        <a:t>, CRC -&gt; 2 </a:t>
                      </a:r>
                      <a:r>
                        <a:rPr lang="tr-TR" sz="1400" dirty="0" err="1">
                          <a:effectLst/>
                        </a:rPr>
                        <a:t>bytes</a:t>
                      </a:r>
                      <a:r>
                        <a:rPr lang="tr-TR" sz="1400" dirty="0">
                          <a:effectLst/>
                        </a:rPr>
                        <a:t>)</a:t>
                      </a:r>
                      <a:endParaRPr lang="x-none" sz="1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1793227719"/>
                  </a:ext>
                </a:extLst>
              </a:tr>
              <a:tr h="183272">
                <a:tc>
                  <a:txBody>
                    <a:bodyPr/>
                    <a:lstStyle/>
                    <a:p>
                      <a:pPr algn="just" hangingPunct="0"/>
                      <a:r>
                        <a:rPr lang="tr-TR" sz="1400" dirty="0">
                          <a:effectLst/>
                        </a:rPr>
                        <a:t>ACK0</a:t>
                      </a:r>
                      <a:endParaRPr lang="x-none" sz="1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hangingPunct="0"/>
                      <a:r>
                        <a:rPr lang="tr-TR" sz="1400" dirty="0" err="1">
                          <a:effectLst/>
                        </a:rPr>
                        <a:t>Acknowledge</a:t>
                      </a:r>
                      <a:r>
                        <a:rPr lang="tr-TR" sz="1400" dirty="0">
                          <a:effectLst/>
                        </a:rPr>
                        <a:t> </a:t>
                      </a:r>
                      <a:r>
                        <a:rPr lang="tr-TR" sz="1400" dirty="0" err="1">
                          <a:effectLst/>
                        </a:rPr>
                        <a:t>Even</a:t>
                      </a:r>
                      <a:r>
                        <a:rPr lang="tr-TR" sz="1400" dirty="0">
                          <a:effectLst/>
                        </a:rPr>
                        <a:t> </a:t>
                      </a:r>
                      <a:r>
                        <a:rPr lang="tr-TR" sz="1400" dirty="0" err="1">
                          <a:effectLst/>
                        </a:rPr>
                        <a:t>Numbered</a:t>
                      </a:r>
                      <a:r>
                        <a:rPr lang="tr-TR" sz="1400" dirty="0">
                          <a:effectLst/>
                        </a:rPr>
                        <a:t> </a:t>
                      </a:r>
                      <a:r>
                        <a:rPr lang="tr-TR" sz="1400" dirty="0" err="1">
                          <a:effectLst/>
                        </a:rPr>
                        <a:t>Blocks</a:t>
                      </a:r>
                      <a:endParaRPr lang="x-none" sz="1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1125053729"/>
                  </a:ext>
                </a:extLst>
              </a:tr>
              <a:tr h="183272">
                <a:tc>
                  <a:txBody>
                    <a:bodyPr/>
                    <a:lstStyle/>
                    <a:p>
                      <a:pPr algn="just" hangingPunct="0"/>
                      <a:r>
                        <a:rPr lang="tr-TR" sz="1400">
                          <a:effectLst/>
                        </a:rPr>
                        <a:t>ACK1</a:t>
                      </a:r>
                      <a:endParaRPr lang="x-none"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hangingPunct="0"/>
                      <a:r>
                        <a:rPr lang="tr-TR" sz="1400" dirty="0" err="1">
                          <a:effectLst/>
                        </a:rPr>
                        <a:t>Acknowledge</a:t>
                      </a:r>
                      <a:r>
                        <a:rPr lang="tr-TR" sz="1400" dirty="0">
                          <a:effectLst/>
                        </a:rPr>
                        <a:t> </a:t>
                      </a:r>
                      <a:r>
                        <a:rPr lang="tr-TR" sz="1400" dirty="0" err="1">
                          <a:effectLst/>
                        </a:rPr>
                        <a:t>Odd</a:t>
                      </a:r>
                      <a:r>
                        <a:rPr lang="tr-TR" sz="1400" dirty="0">
                          <a:effectLst/>
                        </a:rPr>
                        <a:t> </a:t>
                      </a:r>
                      <a:r>
                        <a:rPr lang="tr-TR" sz="1400" dirty="0" err="1">
                          <a:effectLst/>
                        </a:rPr>
                        <a:t>Numbered</a:t>
                      </a:r>
                      <a:r>
                        <a:rPr lang="tr-TR" sz="1400" dirty="0">
                          <a:effectLst/>
                        </a:rPr>
                        <a:t> </a:t>
                      </a:r>
                      <a:r>
                        <a:rPr lang="tr-TR" sz="1400" dirty="0" err="1">
                          <a:effectLst/>
                        </a:rPr>
                        <a:t>Blocks</a:t>
                      </a:r>
                      <a:endParaRPr lang="x-none" sz="1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4164948602"/>
                  </a:ext>
                </a:extLst>
              </a:tr>
              <a:tr h="183272">
                <a:tc>
                  <a:txBody>
                    <a:bodyPr/>
                    <a:lstStyle/>
                    <a:p>
                      <a:pPr algn="just" hangingPunct="0"/>
                      <a:r>
                        <a:rPr lang="tr-TR" sz="1400">
                          <a:effectLst/>
                        </a:rPr>
                        <a:t>WACK</a:t>
                      </a:r>
                      <a:endParaRPr lang="x-none"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hangingPunct="0">
                        <a:tabLst>
                          <a:tab pos="2261870" algn="ctr"/>
                        </a:tabLst>
                      </a:pPr>
                      <a:r>
                        <a:rPr lang="tr-TR" sz="1400" dirty="0" err="1">
                          <a:effectLst/>
                        </a:rPr>
                        <a:t>Wait</a:t>
                      </a:r>
                      <a:r>
                        <a:rPr lang="tr-TR" sz="1400" dirty="0">
                          <a:effectLst/>
                        </a:rPr>
                        <a:t> </a:t>
                      </a:r>
                      <a:r>
                        <a:rPr lang="tr-TR" sz="1400" dirty="0" err="1">
                          <a:effectLst/>
                        </a:rPr>
                        <a:t>Before</a:t>
                      </a:r>
                      <a:r>
                        <a:rPr lang="tr-TR" sz="1400" dirty="0">
                          <a:effectLst/>
                        </a:rPr>
                        <a:t> </a:t>
                      </a:r>
                      <a:r>
                        <a:rPr lang="tr-TR" sz="1400" dirty="0" err="1">
                          <a:effectLst/>
                        </a:rPr>
                        <a:t>Transmitting</a:t>
                      </a:r>
                      <a:endParaRPr lang="x-none" sz="1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893721627"/>
                  </a:ext>
                </a:extLst>
              </a:tr>
              <a:tr h="139900">
                <a:tc>
                  <a:txBody>
                    <a:bodyPr/>
                    <a:lstStyle/>
                    <a:p>
                      <a:pPr algn="just" hangingPunct="0"/>
                      <a:r>
                        <a:rPr lang="tr-TR" sz="1400">
                          <a:effectLst/>
                        </a:rPr>
                        <a:t>TTD</a:t>
                      </a:r>
                      <a:endParaRPr lang="x-none"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hangingPunct="0">
                        <a:tabLst>
                          <a:tab pos="2261870" algn="ctr"/>
                        </a:tabLst>
                      </a:pPr>
                      <a:r>
                        <a:rPr lang="tr-TR" sz="1400" dirty="0" err="1">
                          <a:effectLst/>
                        </a:rPr>
                        <a:t>Temporary</a:t>
                      </a:r>
                      <a:r>
                        <a:rPr lang="tr-TR" sz="1400" dirty="0">
                          <a:effectLst/>
                        </a:rPr>
                        <a:t> </a:t>
                      </a:r>
                      <a:r>
                        <a:rPr lang="tr-TR" sz="1400" dirty="0" err="1">
                          <a:effectLst/>
                        </a:rPr>
                        <a:t>Text</a:t>
                      </a:r>
                      <a:r>
                        <a:rPr lang="tr-TR" sz="1400" dirty="0">
                          <a:effectLst/>
                        </a:rPr>
                        <a:t> </a:t>
                      </a:r>
                      <a:r>
                        <a:rPr lang="tr-TR" sz="1400" dirty="0" err="1">
                          <a:effectLst/>
                        </a:rPr>
                        <a:t>Delay</a:t>
                      </a:r>
                      <a:r>
                        <a:rPr lang="tr-TR" sz="1400" dirty="0">
                          <a:effectLst/>
                        </a:rPr>
                        <a:t> (</a:t>
                      </a:r>
                      <a:r>
                        <a:rPr lang="tr-TR" sz="1400" dirty="0" err="1">
                          <a:effectLst/>
                        </a:rPr>
                        <a:t>While</a:t>
                      </a:r>
                      <a:r>
                        <a:rPr lang="tr-TR" sz="1400" dirty="0">
                          <a:effectLst/>
                        </a:rPr>
                        <a:t> </a:t>
                      </a:r>
                      <a:r>
                        <a:rPr lang="tr-TR" sz="1400" dirty="0" err="1">
                          <a:effectLst/>
                        </a:rPr>
                        <a:t>filling</a:t>
                      </a:r>
                      <a:r>
                        <a:rPr lang="tr-TR" sz="1400" dirty="0">
                          <a:effectLst/>
                        </a:rPr>
                        <a:t> </a:t>
                      </a:r>
                      <a:r>
                        <a:rPr lang="tr-TR" sz="1400" dirty="0" err="1">
                          <a:effectLst/>
                        </a:rPr>
                        <a:t>buffer</a:t>
                      </a:r>
                      <a:r>
                        <a:rPr lang="tr-TR" sz="1400" dirty="0">
                          <a:effectLst/>
                        </a:rPr>
                        <a:t> in </a:t>
                      </a:r>
                      <a:r>
                        <a:rPr lang="tr-TR" sz="1400" dirty="0" err="1">
                          <a:effectLst/>
                        </a:rPr>
                        <a:t>sender</a:t>
                      </a:r>
                      <a:r>
                        <a:rPr lang="tr-TR" sz="1400" dirty="0">
                          <a:effectLst/>
                        </a:rPr>
                        <a:t> </a:t>
                      </a:r>
                      <a:r>
                        <a:rPr lang="tr-TR" sz="1400" dirty="0" err="1">
                          <a:effectLst/>
                        </a:rPr>
                        <a:t>side</a:t>
                      </a:r>
                      <a:r>
                        <a:rPr lang="tr-TR" sz="1400" dirty="0">
                          <a:effectLst/>
                        </a:rPr>
                        <a:t>)</a:t>
                      </a:r>
                      <a:endParaRPr lang="x-none" sz="1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2400276007"/>
                  </a:ext>
                </a:extLst>
              </a:tr>
              <a:tr h="85812">
                <a:tc>
                  <a:txBody>
                    <a:bodyPr/>
                    <a:lstStyle/>
                    <a:p>
                      <a:pPr algn="just" hangingPunct="0"/>
                      <a:r>
                        <a:rPr lang="tr-TR" sz="1400">
                          <a:effectLst/>
                        </a:rPr>
                        <a:t>RVI</a:t>
                      </a:r>
                      <a:endParaRPr lang="x-none"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hangingPunct="0">
                        <a:tabLst>
                          <a:tab pos="2261870" algn="ctr"/>
                        </a:tabLst>
                      </a:pPr>
                      <a:r>
                        <a:rPr lang="tr-TR" sz="1400" dirty="0" err="1">
                          <a:effectLst/>
                        </a:rPr>
                        <a:t>Reverse</a:t>
                      </a:r>
                      <a:r>
                        <a:rPr lang="tr-TR" sz="1400" dirty="0">
                          <a:effectLst/>
                        </a:rPr>
                        <a:t> </a:t>
                      </a:r>
                      <a:r>
                        <a:rPr lang="tr-TR" sz="1400" dirty="0" err="1">
                          <a:effectLst/>
                        </a:rPr>
                        <a:t>Interrupt</a:t>
                      </a:r>
                      <a:r>
                        <a:rPr lang="tr-TR" sz="1400" dirty="0">
                          <a:effectLst/>
                        </a:rPr>
                        <a:t> (</a:t>
                      </a:r>
                      <a:r>
                        <a:rPr lang="tr-TR" sz="1400" dirty="0" err="1">
                          <a:effectLst/>
                        </a:rPr>
                        <a:t>Request</a:t>
                      </a:r>
                      <a:r>
                        <a:rPr lang="tr-TR" sz="1400" dirty="0">
                          <a:effectLst/>
                        </a:rPr>
                        <a:t> </a:t>
                      </a:r>
                      <a:r>
                        <a:rPr lang="tr-TR" sz="1400" dirty="0" err="1">
                          <a:effectLst/>
                        </a:rPr>
                        <a:t>for</a:t>
                      </a:r>
                      <a:r>
                        <a:rPr lang="tr-TR" sz="1400" dirty="0">
                          <a:effectLst/>
                        </a:rPr>
                        <a:t> </a:t>
                      </a:r>
                      <a:r>
                        <a:rPr lang="tr-TR" sz="1400" dirty="0" err="1">
                          <a:effectLst/>
                        </a:rPr>
                        <a:t>urgent</a:t>
                      </a:r>
                      <a:r>
                        <a:rPr lang="tr-TR" sz="1400" dirty="0">
                          <a:effectLst/>
                        </a:rPr>
                        <a:t> </a:t>
                      </a:r>
                      <a:r>
                        <a:rPr lang="tr-TR" sz="1400" dirty="0" err="1">
                          <a:effectLst/>
                        </a:rPr>
                        <a:t>response</a:t>
                      </a:r>
                      <a:r>
                        <a:rPr lang="tr-TR" sz="1400" dirty="0">
                          <a:effectLst/>
                        </a:rPr>
                        <a:t>)</a:t>
                      </a:r>
                      <a:endParaRPr lang="x-none" sz="1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xmlns="" val="3464507246"/>
                  </a:ext>
                </a:extLst>
              </a:tr>
              <a:tr h="107506">
                <a:tc>
                  <a:txBody>
                    <a:bodyPr/>
                    <a:lstStyle/>
                    <a:p>
                      <a:pPr algn="just" hangingPunct="0"/>
                      <a:r>
                        <a:rPr lang="tr-TR" sz="1400" dirty="0">
                          <a:effectLst/>
                        </a:rPr>
                        <a:t>NUL</a:t>
                      </a:r>
                      <a:endParaRPr lang="x-none" sz="1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hangingPunct="0">
                        <a:tabLst>
                          <a:tab pos="2261870" algn="ctr"/>
                        </a:tabLst>
                      </a:pPr>
                      <a:r>
                        <a:rPr lang="tr-TR" sz="1400" kern="1200" dirty="0">
                          <a:solidFill>
                            <a:schemeClr val="dk1"/>
                          </a:solidFill>
                          <a:effectLst/>
                          <a:latin typeface="+mn-lt"/>
                          <a:ea typeface="+mn-ea"/>
                          <a:cs typeface="+mn-cs"/>
                        </a:rPr>
                        <a:t>(</a:t>
                      </a:r>
                      <a:r>
                        <a:rPr lang="tr-TR" sz="1400" kern="1200" dirty="0" err="1">
                          <a:solidFill>
                            <a:schemeClr val="dk1"/>
                          </a:solidFill>
                          <a:effectLst/>
                          <a:latin typeface="+mn-lt"/>
                          <a:ea typeface="+mn-ea"/>
                          <a:cs typeface="+mn-cs"/>
                        </a:rPr>
                        <a:t>Filling</a:t>
                      </a:r>
                      <a:r>
                        <a:rPr lang="tr-TR" sz="1400" kern="1200" dirty="0">
                          <a:solidFill>
                            <a:schemeClr val="dk1"/>
                          </a:solidFill>
                          <a:effectLst/>
                          <a:latin typeface="+mn-lt"/>
                          <a:ea typeface="+mn-ea"/>
                          <a:cs typeface="+mn-cs"/>
                        </a:rPr>
                        <a:t> </a:t>
                      </a:r>
                      <a:r>
                        <a:rPr lang="tr-TR" sz="1400" kern="1200" dirty="0" err="1">
                          <a:solidFill>
                            <a:schemeClr val="dk1"/>
                          </a:solidFill>
                          <a:effectLst/>
                          <a:latin typeface="+mn-lt"/>
                          <a:ea typeface="+mn-ea"/>
                          <a:cs typeface="+mn-cs"/>
                        </a:rPr>
                        <a:t>spaces</a:t>
                      </a:r>
                      <a:r>
                        <a:rPr lang="tr-TR" sz="1400" kern="1200" dirty="0">
                          <a:solidFill>
                            <a:schemeClr val="dk1"/>
                          </a:solidFill>
                          <a:effectLst/>
                          <a:latin typeface="+mn-lt"/>
                          <a:ea typeface="+mn-ea"/>
                          <a:cs typeface="+mn-cs"/>
                        </a:rPr>
                        <a:t>)</a:t>
                      </a:r>
                      <a:endParaRPr lang="x-none" sz="14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xmlns="" val="1089102057"/>
                  </a:ext>
                </a:extLst>
              </a:tr>
            </a:tbl>
          </a:graphicData>
        </a:graphic>
      </p:graphicFrame>
      <p:pic>
        <p:nvPicPr>
          <p:cNvPr id="6" name="Picture 5">
            <a:extLst>
              <a:ext uri="{FF2B5EF4-FFF2-40B4-BE49-F238E27FC236}">
                <a16:creationId xmlns:a16="http://schemas.microsoft.com/office/drawing/2014/main" xmlns="" id="{4539E131-2B42-294E-A404-2DDBB42AA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0" y="4834819"/>
            <a:ext cx="5724239" cy="852546"/>
          </a:xfrm>
          <a:prstGeom prst="rect">
            <a:avLst/>
          </a:prstGeom>
        </p:spPr>
      </p:pic>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13" name="Metin kutusu 12">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174845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en-US" b="1" dirty="0"/>
              <a:t>Synchronous Protocols – Byte Oriented – Data Frames</a:t>
            </a:r>
            <a:endParaRPr lang="x-none" b="1" dirty="0"/>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İçerik Yer Tutucusu 2">
            <a:extLst>
              <a:ext uri="{FF2B5EF4-FFF2-40B4-BE49-F238E27FC236}">
                <a16:creationId xmlns:a16="http://schemas.microsoft.com/office/drawing/2014/main" xmlns="" id="{C9289067-4EA2-EE41-AF9D-BDACADADFB8D}"/>
              </a:ext>
            </a:extLst>
          </p:cNvPr>
          <p:cNvSpPr txBox="1">
            <a:spLocks/>
          </p:cNvSpPr>
          <p:nvPr/>
        </p:nvSpPr>
        <p:spPr>
          <a:xfrm>
            <a:off x="4276577" y="3184886"/>
            <a:ext cx="3661422" cy="36933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dirty="0"/>
              <a:t>Header includes address</a:t>
            </a:r>
          </a:p>
        </p:txBody>
      </p:sp>
      <p:pic>
        <p:nvPicPr>
          <p:cNvPr id="8" name="Picture 7">
            <a:extLst>
              <a:ext uri="{FF2B5EF4-FFF2-40B4-BE49-F238E27FC236}">
                <a16:creationId xmlns:a16="http://schemas.microsoft.com/office/drawing/2014/main" xmlns="" id="{D03930AC-56CF-6A4B-A5E8-F73E750EF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6000" y="2083782"/>
            <a:ext cx="8280000" cy="1080000"/>
          </a:xfrm>
          <a:prstGeom prst="rect">
            <a:avLst/>
          </a:prstGeom>
        </p:spPr>
      </p:pic>
      <p:pic>
        <p:nvPicPr>
          <p:cNvPr id="14" name="Picture 13">
            <a:extLst>
              <a:ext uri="{FF2B5EF4-FFF2-40B4-BE49-F238E27FC236}">
                <a16:creationId xmlns:a16="http://schemas.microsoft.com/office/drawing/2014/main" xmlns="" id="{4D5AF513-5573-9841-A821-B1078C016A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0088" y="3601689"/>
            <a:ext cx="9042400" cy="2705100"/>
          </a:xfrm>
          <a:prstGeom prst="rect">
            <a:avLst/>
          </a:prstGeom>
        </p:spPr>
      </p:pic>
      <p:sp>
        <p:nvSpPr>
          <p:cNvPr id="17" name="İçerik Yer Tutucusu 2">
            <a:extLst>
              <a:ext uri="{FF2B5EF4-FFF2-40B4-BE49-F238E27FC236}">
                <a16:creationId xmlns:a16="http://schemas.microsoft.com/office/drawing/2014/main" xmlns="" id="{3A265E70-FDE4-1644-A5A5-1C4DC4EAE17F}"/>
              </a:ext>
            </a:extLst>
          </p:cNvPr>
          <p:cNvSpPr txBox="1">
            <a:spLocks/>
          </p:cNvSpPr>
          <p:nvPr/>
        </p:nvSpPr>
        <p:spPr>
          <a:xfrm>
            <a:off x="3315918" y="6344500"/>
            <a:ext cx="6368622" cy="3546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dirty="0"/>
              <a:t>Data Transparency ? (in voice and image data)</a:t>
            </a:r>
          </a:p>
        </p:txBody>
      </p:sp>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3"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16" name="Metin kutusu 15">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22414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en-US" b="1" dirty="0"/>
              <a:t>Synchronous Protocols – Byte Oriented – Data Frames</a:t>
            </a:r>
            <a:endParaRPr lang="x-none" b="1" dirty="0"/>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İçerik Yer Tutucusu 2">
            <a:extLst>
              <a:ext uri="{FF2B5EF4-FFF2-40B4-BE49-F238E27FC236}">
                <a16:creationId xmlns:a16="http://schemas.microsoft.com/office/drawing/2014/main" xmlns="" id="{C9289067-4EA2-EE41-AF9D-BDACADADFB8D}"/>
              </a:ext>
            </a:extLst>
          </p:cNvPr>
          <p:cNvSpPr txBox="1">
            <a:spLocks/>
          </p:cNvSpPr>
          <p:nvPr/>
        </p:nvSpPr>
        <p:spPr>
          <a:xfrm>
            <a:off x="2182185" y="4013779"/>
            <a:ext cx="7805054" cy="36930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a:t>DLE before </a:t>
            </a:r>
            <a:r>
              <a:rPr lang="tr-TR" dirty="0"/>
              <a:t>STX, ETX, ETB, ITB, SOH  </a:t>
            </a:r>
            <a:r>
              <a:rPr lang="tr-TR" dirty="0" err="1"/>
              <a:t>control</a:t>
            </a:r>
            <a:r>
              <a:rPr lang="tr-TR" dirty="0"/>
              <a:t> </a:t>
            </a:r>
            <a:r>
              <a:rPr lang="tr-TR" dirty="0" err="1"/>
              <a:t>chars</a:t>
            </a:r>
            <a:endParaRPr lang="en-US" dirty="0"/>
          </a:p>
        </p:txBody>
      </p:sp>
      <p:sp>
        <p:nvSpPr>
          <p:cNvPr id="17" name="İçerik Yer Tutucusu 2">
            <a:extLst>
              <a:ext uri="{FF2B5EF4-FFF2-40B4-BE49-F238E27FC236}">
                <a16:creationId xmlns:a16="http://schemas.microsoft.com/office/drawing/2014/main" xmlns="" id="{3A265E70-FDE4-1644-A5A5-1C4DC4EAE17F}"/>
              </a:ext>
            </a:extLst>
          </p:cNvPr>
          <p:cNvSpPr txBox="1">
            <a:spLocks/>
          </p:cNvSpPr>
          <p:nvPr/>
        </p:nvSpPr>
        <p:spPr>
          <a:xfrm>
            <a:off x="957438" y="6249358"/>
            <a:ext cx="10299700" cy="41210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a:t>If data includes DLE char?</a:t>
            </a:r>
          </a:p>
        </p:txBody>
      </p:sp>
      <p:pic>
        <p:nvPicPr>
          <p:cNvPr id="19" name="Picture 18">
            <a:extLst>
              <a:ext uri="{FF2B5EF4-FFF2-40B4-BE49-F238E27FC236}">
                <a16:creationId xmlns:a16="http://schemas.microsoft.com/office/drawing/2014/main" xmlns="" id="{3DB2962B-688A-994B-826C-B1D3F508F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761" y="2039234"/>
            <a:ext cx="7805054" cy="1924797"/>
          </a:xfrm>
          <a:prstGeom prst="rect">
            <a:avLst/>
          </a:prstGeom>
        </p:spPr>
      </p:pic>
      <p:pic>
        <p:nvPicPr>
          <p:cNvPr id="21" name="Picture 20">
            <a:extLst>
              <a:ext uri="{FF2B5EF4-FFF2-40B4-BE49-F238E27FC236}">
                <a16:creationId xmlns:a16="http://schemas.microsoft.com/office/drawing/2014/main" xmlns="" id="{4F1D2B86-D155-E745-881E-6D12BC696D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438" y="4395471"/>
            <a:ext cx="10299700" cy="1841500"/>
          </a:xfrm>
          <a:prstGeom prst="rect">
            <a:avLst/>
          </a:prstGeom>
        </p:spPr>
      </p:pic>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3"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14" name="Metin kutusu 13">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340601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tr-TR" b="1" dirty="0"/>
              <a:t>Data Link Control</a:t>
            </a:r>
            <a:endParaRPr lang="x-none" b="1" dirty="0"/>
          </a:p>
        </p:txBody>
      </p:sp>
      <p:sp>
        <p:nvSpPr>
          <p:cNvPr id="12" name="Rectangle 4">
            <a:extLst>
              <a:ext uri="{FF2B5EF4-FFF2-40B4-BE49-F238E27FC236}">
                <a16:creationId xmlns="" xmlns:a16="http://schemas.microsoft.com/office/drawing/2014/main"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 xmlns:a16="http://schemas.microsoft.com/office/drawing/2014/main"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İçerik Yer Tutucusu 2">
            <a:extLst>
              <a:ext uri="{FF2B5EF4-FFF2-40B4-BE49-F238E27FC236}">
                <a16:creationId xmlns="" xmlns:a16="http://schemas.microsoft.com/office/drawing/2014/main" id="{C9289067-4EA2-EE41-AF9D-BDACADADFB8D}"/>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Basic tasks of the data link layer:</a:t>
            </a:r>
          </a:p>
          <a:p>
            <a:pPr lvl="1" algn="just"/>
            <a:r>
              <a:rPr lang="en-US" dirty="0" err="1"/>
              <a:t>Framming</a:t>
            </a:r>
            <a:r>
              <a:rPr lang="en-US" dirty="0"/>
              <a:t> and determining of start and end points to ensure synchronization</a:t>
            </a:r>
          </a:p>
          <a:p>
            <a:pPr lvl="1" algn="just"/>
            <a:r>
              <a:rPr lang="tr-TR" dirty="0" err="1"/>
              <a:t>Flow</a:t>
            </a:r>
            <a:r>
              <a:rPr lang="tr-TR" dirty="0"/>
              <a:t> </a:t>
            </a:r>
            <a:r>
              <a:rPr lang="tr-TR" dirty="0" err="1"/>
              <a:t>control</a:t>
            </a:r>
            <a:endParaRPr lang="x-none" dirty="0"/>
          </a:p>
          <a:p>
            <a:pPr lvl="1" algn="just"/>
            <a:r>
              <a:rPr lang="tr-TR" dirty="0" err="1"/>
              <a:t>Error</a:t>
            </a:r>
            <a:r>
              <a:rPr lang="tr-TR" dirty="0"/>
              <a:t> </a:t>
            </a:r>
            <a:r>
              <a:rPr lang="tr-TR" dirty="0" err="1"/>
              <a:t>control</a:t>
            </a:r>
            <a:r>
              <a:rPr lang="tr-TR" dirty="0"/>
              <a:t> / </a:t>
            </a:r>
            <a:r>
              <a:rPr lang="tr-TR" dirty="0" err="1"/>
              <a:t>Retransmission</a:t>
            </a:r>
            <a:endParaRPr lang="tr-TR" dirty="0"/>
          </a:p>
          <a:p>
            <a:pPr lvl="1" algn="just"/>
            <a:r>
              <a:rPr lang="tr-TR" dirty="0" err="1"/>
              <a:t>Addressing</a:t>
            </a:r>
            <a:endParaRPr lang="x-none" dirty="0"/>
          </a:p>
          <a:p>
            <a:pPr lvl="1" algn="just"/>
            <a:r>
              <a:rPr lang="tr-TR" dirty="0" err="1"/>
              <a:t>Line</a:t>
            </a:r>
            <a:r>
              <a:rPr lang="tr-TR" dirty="0"/>
              <a:t> </a:t>
            </a:r>
            <a:r>
              <a:rPr lang="tr-TR" dirty="0" err="1"/>
              <a:t>dicipline</a:t>
            </a:r>
            <a:r>
              <a:rPr lang="tr-TR" dirty="0"/>
              <a:t> / Link </a:t>
            </a:r>
            <a:r>
              <a:rPr lang="tr-TR" dirty="0" err="1"/>
              <a:t>management</a:t>
            </a:r>
            <a:r>
              <a:rPr lang="x-none" dirty="0"/>
              <a:t> </a:t>
            </a:r>
          </a:p>
        </p:txBody>
      </p:sp>
      <p:pic>
        <p:nvPicPr>
          <p:cNvPr id="7" name="Resim 9">
            <a:extLst>
              <a:ext uri="{FF2B5EF4-FFF2-40B4-BE49-F238E27FC236}">
                <a16:creationId xmlns="" xmlns:a16="http://schemas.microsoft.com/office/drawing/2014/main" id="{77B86469-520E-4B40-AE12-04D34F5B0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0" name="Metin kutusu 9">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- 5</a:t>
            </a:r>
            <a:endParaRPr lang="tr-TR" dirty="0"/>
          </a:p>
        </p:txBody>
      </p:sp>
    </p:spTree>
    <p:extLst>
      <p:ext uri="{BB962C8B-B14F-4D97-AF65-F5344CB8AC3E}">
        <p14:creationId xmlns:p14="http://schemas.microsoft.com/office/powerpoint/2010/main" val="98418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en-US" b="1" dirty="0"/>
              <a:t>Synchronous Protocols – Byte Oriented – Data Frames</a:t>
            </a:r>
            <a:endParaRPr lang="x-none" b="1" dirty="0"/>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21" name="Picture 20">
            <a:extLst>
              <a:ext uri="{FF2B5EF4-FFF2-40B4-BE49-F238E27FC236}">
                <a16:creationId xmlns:a16="http://schemas.microsoft.com/office/drawing/2014/main" xmlns="" id="{4F1D2B86-D155-E745-881E-6D12BC696D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2028382"/>
            <a:ext cx="9000000" cy="1609125"/>
          </a:xfrm>
          <a:prstGeom prst="rect">
            <a:avLst/>
          </a:prstGeom>
        </p:spPr>
      </p:pic>
      <p:pic>
        <p:nvPicPr>
          <p:cNvPr id="4" name="Picture 3">
            <a:extLst>
              <a:ext uri="{FF2B5EF4-FFF2-40B4-BE49-F238E27FC236}">
                <a16:creationId xmlns:a16="http://schemas.microsoft.com/office/drawing/2014/main" xmlns="" id="{8063DA60-0785-BA40-BE1B-CA832E30DE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6000" y="4088321"/>
            <a:ext cx="9000000" cy="2385943"/>
          </a:xfrm>
          <a:prstGeom prst="rect">
            <a:avLst/>
          </a:prstGeom>
        </p:spPr>
      </p:pic>
      <p:sp>
        <p:nvSpPr>
          <p:cNvPr id="6" name="Down Arrow 5">
            <a:extLst>
              <a:ext uri="{FF2B5EF4-FFF2-40B4-BE49-F238E27FC236}">
                <a16:creationId xmlns:a16="http://schemas.microsoft.com/office/drawing/2014/main" xmlns="" id="{7CD18B35-E97E-124A-B899-E77238814ECE}"/>
              </a:ext>
            </a:extLst>
          </p:cNvPr>
          <p:cNvSpPr/>
          <p:nvPr/>
        </p:nvSpPr>
        <p:spPr>
          <a:xfrm>
            <a:off x="5487251" y="3637507"/>
            <a:ext cx="1326776" cy="450814"/>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tr-TR"/>
          </a:p>
        </p:txBody>
      </p:sp>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13" name="Metin kutusu 12">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182779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en-US" b="1" dirty="0"/>
              <a:t>Synchronous Protocols – Byte Oriented – </a:t>
            </a:r>
            <a:r>
              <a:rPr lang="tr-TR" dirty="0"/>
              <a:t>Multi </a:t>
            </a:r>
            <a:r>
              <a:rPr lang="tr-TR" dirty="0" err="1"/>
              <a:t>Block</a:t>
            </a:r>
            <a:r>
              <a:rPr lang="tr-TR" dirty="0"/>
              <a:t> </a:t>
            </a:r>
            <a:r>
              <a:rPr lang="tr-TR" dirty="0" err="1"/>
              <a:t>Frames</a:t>
            </a:r>
            <a:r>
              <a:rPr lang="x-none" dirty="0"/>
              <a:t> </a:t>
            </a:r>
            <a:endParaRPr lang="x-none" b="1" dirty="0"/>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8" name="Picture 7">
            <a:extLst>
              <a:ext uri="{FF2B5EF4-FFF2-40B4-BE49-F238E27FC236}">
                <a16:creationId xmlns:a16="http://schemas.microsoft.com/office/drawing/2014/main" xmlns="" id="{54CF6DE4-977D-2C4A-87C8-4E9230887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238" y="3000662"/>
            <a:ext cx="9182100" cy="1828800"/>
          </a:xfrm>
          <a:prstGeom prst="rect">
            <a:avLst/>
          </a:prstGeom>
        </p:spPr>
      </p:pic>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0"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9" name="Metin kutusu 8">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31847923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en-US" b="1" dirty="0"/>
              <a:t>Synchronous Protocols – Byte Oriented –</a:t>
            </a:r>
            <a:r>
              <a:rPr lang="tr-TR" b="1" dirty="0"/>
              <a:t>Multi-</a:t>
            </a:r>
            <a:r>
              <a:rPr lang="tr-TR" b="1" dirty="0" err="1"/>
              <a:t>Frame</a:t>
            </a:r>
            <a:r>
              <a:rPr lang="x-none" dirty="0"/>
              <a:t> </a:t>
            </a:r>
            <a:endParaRPr lang="x-none" b="1" dirty="0"/>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4" name="Picture 3">
            <a:extLst>
              <a:ext uri="{FF2B5EF4-FFF2-40B4-BE49-F238E27FC236}">
                <a16:creationId xmlns:a16="http://schemas.microsoft.com/office/drawing/2014/main" xmlns="" id="{8E500BAD-878A-8143-ABE8-823A19FF92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8640" y="2466880"/>
            <a:ext cx="4454719" cy="3429000"/>
          </a:xfrm>
          <a:prstGeom prst="rect">
            <a:avLst/>
          </a:prstGeom>
        </p:spPr>
      </p:pic>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0"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9" name="Metin kutusu 8">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83907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2.22222E-6 L 0 -0.10972 " pathEditMode="relative" rAng="0" ptsTypes="AA">
                                      <p:cBhvr>
                                        <p:cTn id="6" dur="2000" fill="hold"/>
                                        <p:tgtEl>
                                          <p:spTgt spid="4"/>
                                        </p:tgtEl>
                                        <p:attrNameLst>
                                          <p:attrName>ppt_x</p:attrName>
                                          <p:attrName>ppt_y</p:attrName>
                                        </p:attrNameLst>
                                      </p:cBhvr>
                                      <p:rCtr x="0" y="-5486"/>
                                    </p:animMotion>
                                  </p:childTnLst>
                                </p:cTn>
                              </p:par>
                              <p:par>
                                <p:cTn id="7" presetID="6" presetClass="emph" presetSubtype="0" fill="hold" nodeType="withEffect">
                                  <p:stCondLst>
                                    <p:cond delay="0"/>
                                  </p:stCondLst>
                                  <p:childTnLst>
                                    <p:animScale>
                                      <p:cBhvr>
                                        <p:cTn id="8" dur="2000" fill="hold"/>
                                        <p:tgtEl>
                                          <p:spTgt spid="4"/>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en-US" b="1" dirty="0"/>
              <a:t>Synchronous Protocols – Byte Oriented – Control Frames</a:t>
            </a:r>
            <a:r>
              <a:rPr lang="x-none" dirty="0"/>
              <a:t> </a:t>
            </a:r>
            <a:endParaRPr lang="x-none" b="1" dirty="0"/>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6" name="Picture 5">
            <a:extLst>
              <a:ext uri="{FF2B5EF4-FFF2-40B4-BE49-F238E27FC236}">
                <a16:creationId xmlns:a16="http://schemas.microsoft.com/office/drawing/2014/main" xmlns="" id="{4061B103-287C-7143-A72A-424851793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580" y="3137788"/>
            <a:ext cx="8652786" cy="1477305"/>
          </a:xfrm>
          <a:prstGeom prst="rect">
            <a:avLst/>
          </a:prstGeom>
        </p:spPr>
      </p:pic>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0"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9" name="Metin kutusu 8">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385714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just"/>
            <a:r>
              <a:rPr lang="en-US" b="1" dirty="0"/>
              <a:t>Synchronous Protocols – Byte Oriented – </a:t>
            </a:r>
            <a:r>
              <a:rPr lang="tr-TR" b="1" i="1" dirty="0"/>
              <a:t>BSC (</a:t>
            </a:r>
            <a:r>
              <a:rPr lang="tr-TR" b="1" i="1" dirty="0" err="1"/>
              <a:t>Binary</a:t>
            </a:r>
            <a:r>
              <a:rPr lang="tr-TR" b="1" i="1" dirty="0"/>
              <a:t> </a:t>
            </a:r>
            <a:r>
              <a:rPr lang="tr-TR" b="1" i="1" dirty="0" err="1"/>
              <a:t>Synchronous</a:t>
            </a:r>
            <a:r>
              <a:rPr lang="tr-TR" b="1" i="1" dirty="0"/>
              <a:t> </a:t>
            </a:r>
            <a:r>
              <a:rPr lang="tr-TR" b="1" i="1" dirty="0" err="1"/>
              <a:t>Communication</a:t>
            </a:r>
            <a:r>
              <a:rPr lang="tr-TR" b="1" i="1" dirty="0"/>
              <a:t>)</a:t>
            </a:r>
            <a:endParaRPr lang="x-none" b="1" dirty="0"/>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0" name="İçerik Yer Tutucusu 2">
            <a:extLst>
              <a:ext uri="{FF2B5EF4-FFF2-40B4-BE49-F238E27FC236}">
                <a16:creationId xmlns:a16="http://schemas.microsoft.com/office/drawing/2014/main" xmlns="" id="{223B636F-D975-494D-A9DA-D338B56E5DAC}"/>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IBM</a:t>
            </a:r>
          </a:p>
          <a:p>
            <a:pPr algn="just"/>
            <a:r>
              <a:rPr lang="en-US" dirty="0"/>
              <a:t>Used until the late 1960s</a:t>
            </a:r>
          </a:p>
          <a:p>
            <a:pPr algn="just"/>
            <a:r>
              <a:rPr lang="en-US" dirty="0"/>
              <a:t>General Specs:</a:t>
            </a:r>
          </a:p>
          <a:p>
            <a:pPr lvl="1" algn="just"/>
            <a:r>
              <a:rPr lang="en-US" dirty="0"/>
              <a:t>Suitable for </a:t>
            </a:r>
            <a:r>
              <a:rPr lang="en-US" dirty="0">
                <a:solidFill>
                  <a:srgbClr val="FFFF00"/>
                </a:solidFill>
              </a:rPr>
              <a:t>point-to-point</a:t>
            </a:r>
            <a:r>
              <a:rPr lang="en-US" dirty="0"/>
              <a:t> or </a:t>
            </a:r>
            <a:r>
              <a:rPr lang="en-US" dirty="0">
                <a:solidFill>
                  <a:srgbClr val="FFFF00"/>
                </a:solidFill>
              </a:rPr>
              <a:t>multi-point</a:t>
            </a:r>
            <a:r>
              <a:rPr lang="en-US" dirty="0"/>
              <a:t> connections</a:t>
            </a:r>
          </a:p>
          <a:p>
            <a:pPr lvl="1" algn="just"/>
            <a:r>
              <a:rPr lang="en-US" dirty="0"/>
              <a:t>Half duplex</a:t>
            </a:r>
          </a:p>
          <a:p>
            <a:pPr lvl="1" algn="just"/>
            <a:r>
              <a:rPr lang="en-US" dirty="0"/>
              <a:t>Use STOP &amp; WAIT for Flow Control and ARQ </a:t>
            </a:r>
          </a:p>
          <a:p>
            <a:pPr lvl="1" algn="just"/>
            <a:r>
              <a:rPr lang="en-US" dirty="0"/>
              <a:t>Code Dependent</a:t>
            </a:r>
          </a:p>
          <a:p>
            <a:pPr algn="just"/>
            <a:endParaRPr lang="en-US" dirty="0"/>
          </a:p>
        </p:txBody>
      </p:sp>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9" name="Metin kutusu 8">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368306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just"/>
            <a:r>
              <a:rPr lang="en-US" b="1" dirty="0"/>
              <a:t>Synchronous Protocols – Bit Oriented</a:t>
            </a:r>
            <a:endParaRPr lang="x-none" b="1" dirty="0"/>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0" name="İçerik Yer Tutucusu 2">
            <a:extLst>
              <a:ext uri="{FF2B5EF4-FFF2-40B4-BE49-F238E27FC236}">
                <a16:creationId xmlns:a16="http://schemas.microsoft.com/office/drawing/2014/main" xmlns="" id="{223B636F-D975-494D-A9DA-D338B56E5DAC}"/>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Used more actively than byte oriented protocols</a:t>
            </a:r>
          </a:p>
          <a:p>
            <a:pPr lvl="1" algn="just"/>
            <a:r>
              <a:rPr lang="en-US" dirty="0"/>
              <a:t>Fit more information into a shorter frame size</a:t>
            </a:r>
          </a:p>
          <a:p>
            <a:pPr lvl="1" algn="just"/>
            <a:r>
              <a:rPr lang="en-US" dirty="0"/>
              <a:t>Less faced with data transparency problem</a:t>
            </a:r>
          </a:p>
          <a:p>
            <a:pPr algn="just"/>
            <a:r>
              <a:rPr lang="en-US" dirty="0"/>
              <a:t>All bit oriented protocols reference </a:t>
            </a:r>
            <a:r>
              <a:rPr lang="tr-TR" dirty="0"/>
              <a:t>HDLC (High Level Data Link Control)</a:t>
            </a:r>
            <a:r>
              <a:rPr lang="x-none" dirty="0"/>
              <a:t> </a:t>
            </a:r>
          </a:p>
          <a:p>
            <a:pPr lvl="1" algn="just"/>
            <a:r>
              <a:rPr lang="x-none" dirty="0"/>
              <a:t>ISO</a:t>
            </a:r>
          </a:p>
          <a:p>
            <a:pPr algn="just"/>
            <a:r>
              <a:rPr lang="x-none" dirty="0"/>
              <a:t>General Specs:</a:t>
            </a:r>
          </a:p>
          <a:p>
            <a:pPr lvl="1" algn="just"/>
            <a:r>
              <a:rPr lang="en-US" dirty="0"/>
              <a:t>Suitable for point-to-point or multi-point connection.</a:t>
            </a:r>
          </a:p>
          <a:p>
            <a:pPr lvl="1" algn="just"/>
            <a:r>
              <a:rPr lang="en-US" dirty="0"/>
              <a:t>Support Half duplex and Duplex</a:t>
            </a:r>
          </a:p>
          <a:p>
            <a:pPr lvl="1" algn="just"/>
            <a:r>
              <a:rPr lang="en-US" dirty="0"/>
              <a:t>Use Sliding Windows for Flow Control and ARQ </a:t>
            </a:r>
          </a:p>
          <a:p>
            <a:pPr lvl="1" algn="just"/>
            <a:r>
              <a:rPr lang="en-US" dirty="0"/>
              <a:t>Code Independent</a:t>
            </a:r>
          </a:p>
          <a:p>
            <a:pPr lvl="1" algn="just"/>
            <a:endParaRPr lang="en-US" dirty="0"/>
          </a:p>
          <a:p>
            <a:pPr lvl="1" algn="just"/>
            <a:endParaRPr lang="en-US" dirty="0"/>
          </a:p>
        </p:txBody>
      </p:sp>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9" name="Metin kutusu 8">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292692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just"/>
            <a:r>
              <a:rPr lang="en-US" b="1" dirty="0"/>
              <a:t>Synchronous Protocols – Bit Oriented</a:t>
            </a:r>
            <a:endParaRPr lang="x-none" b="1" dirty="0"/>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4" name="Picture 3">
            <a:extLst>
              <a:ext uri="{FF2B5EF4-FFF2-40B4-BE49-F238E27FC236}">
                <a16:creationId xmlns:a16="http://schemas.microsoft.com/office/drawing/2014/main" xmlns="" id="{5D118D16-DE75-604A-BE1B-F71E3BD4B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76" y="3149322"/>
            <a:ext cx="12174581" cy="2197749"/>
          </a:xfrm>
          <a:prstGeom prst="rect">
            <a:avLst/>
          </a:prstGeom>
        </p:spPr>
      </p:pic>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0"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9" name="Metin kutusu 8">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427929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just"/>
            <a:r>
              <a:rPr lang="en-US" b="1" dirty="0"/>
              <a:t>Synchronous Protocols – Bit Oriented – </a:t>
            </a:r>
            <a:br>
              <a:rPr lang="en-US" b="1" dirty="0"/>
            </a:br>
            <a:r>
              <a:rPr lang="tr-TR" b="1" dirty="0"/>
              <a:t>HDLC (High Level Data Link Control)</a:t>
            </a:r>
            <a:r>
              <a:rPr lang="en-US" b="1" dirty="0"/>
              <a:t> </a:t>
            </a:r>
            <a:endParaRPr lang="x-none" b="1" dirty="0"/>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0" name="İçerik Yer Tutucusu 2">
            <a:extLst>
              <a:ext uri="{FF2B5EF4-FFF2-40B4-BE49-F238E27FC236}">
                <a16:creationId xmlns:a16="http://schemas.microsoft.com/office/drawing/2014/main" xmlns="" id="{223B636F-D975-494D-A9DA-D338B56E5DAC}"/>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Concepts used in HDLC</a:t>
            </a:r>
          </a:p>
          <a:p>
            <a:pPr lvl="1" algn="just"/>
            <a:r>
              <a:rPr lang="en-US" dirty="0"/>
              <a:t>Station types</a:t>
            </a:r>
          </a:p>
          <a:p>
            <a:pPr lvl="2" algn="just"/>
            <a:r>
              <a:rPr lang="tr-TR" dirty="0" err="1"/>
              <a:t>Primary</a:t>
            </a:r>
            <a:r>
              <a:rPr lang="x-none" dirty="0"/>
              <a:t> </a:t>
            </a:r>
          </a:p>
          <a:p>
            <a:pPr lvl="2" algn="just"/>
            <a:r>
              <a:rPr lang="tr-TR" dirty="0" err="1"/>
              <a:t>Secondary</a:t>
            </a:r>
            <a:r>
              <a:rPr lang="x-none" dirty="0"/>
              <a:t> </a:t>
            </a:r>
          </a:p>
          <a:p>
            <a:pPr lvl="2" algn="just"/>
            <a:r>
              <a:rPr lang="tr-TR" dirty="0" err="1"/>
              <a:t>Combined</a:t>
            </a:r>
            <a:r>
              <a:rPr lang="x-none" dirty="0"/>
              <a:t> </a:t>
            </a:r>
            <a:r>
              <a:rPr lang="en-US" dirty="0"/>
              <a:t> </a:t>
            </a:r>
          </a:p>
          <a:p>
            <a:pPr lvl="1" algn="just"/>
            <a:r>
              <a:rPr lang="tr-TR" dirty="0" err="1"/>
              <a:t>Configuration</a:t>
            </a:r>
            <a:endParaRPr lang="tr-TR" dirty="0"/>
          </a:p>
          <a:p>
            <a:pPr lvl="2" algn="just"/>
            <a:r>
              <a:rPr lang="tr-TR" dirty="0" err="1"/>
              <a:t>Unbalanced</a:t>
            </a:r>
            <a:endParaRPr lang="tr-TR" dirty="0"/>
          </a:p>
          <a:p>
            <a:pPr lvl="2" algn="just"/>
            <a:r>
              <a:rPr lang="tr-TR" dirty="0" err="1"/>
              <a:t>Balanced</a:t>
            </a:r>
            <a:r>
              <a:rPr lang="tr-TR" dirty="0"/>
              <a:t> (not </a:t>
            </a:r>
            <a:r>
              <a:rPr lang="tr-TR" dirty="0" err="1"/>
              <a:t>defined</a:t>
            </a:r>
            <a:r>
              <a:rPr lang="tr-TR" dirty="0"/>
              <a:t> in HDLC)</a:t>
            </a:r>
            <a:r>
              <a:rPr lang="x-none" dirty="0"/>
              <a:t>  </a:t>
            </a:r>
          </a:p>
          <a:p>
            <a:pPr lvl="1" algn="just"/>
            <a:r>
              <a:rPr lang="tr-TR" dirty="0" err="1"/>
              <a:t>Modes</a:t>
            </a:r>
            <a:r>
              <a:rPr lang="tr-TR" dirty="0"/>
              <a:t> of </a:t>
            </a:r>
            <a:r>
              <a:rPr lang="tr-TR" dirty="0" err="1"/>
              <a:t>communication</a:t>
            </a:r>
            <a:endParaRPr lang="tr-TR" dirty="0"/>
          </a:p>
          <a:p>
            <a:pPr lvl="2" algn="just"/>
            <a:r>
              <a:rPr lang="en-US" dirty="0"/>
              <a:t>NRM (Normal Response Mode): Unbalanced. The usual primary/secondary relationship</a:t>
            </a:r>
          </a:p>
          <a:p>
            <a:pPr lvl="2" algn="just"/>
            <a:r>
              <a:rPr lang="en-US" dirty="0"/>
              <a:t>ARM (</a:t>
            </a:r>
            <a:r>
              <a:rPr lang="en-US" dirty="0" err="1"/>
              <a:t>Asynch</a:t>
            </a:r>
            <a:r>
              <a:rPr lang="en-US" dirty="0"/>
              <a:t>. Response Mode)</a:t>
            </a:r>
            <a:r>
              <a:rPr lang="x-none" dirty="0"/>
              <a:t>: Unbalanced. </a:t>
            </a:r>
            <a:r>
              <a:rPr lang="en-US" dirty="0"/>
              <a:t>Secondary station transmit data without primary station's permission if line is available.</a:t>
            </a:r>
            <a:endParaRPr lang="x-none" dirty="0"/>
          </a:p>
          <a:p>
            <a:pPr lvl="2" algn="just"/>
            <a:r>
              <a:rPr lang="en-US" dirty="0"/>
              <a:t>ABM (</a:t>
            </a:r>
            <a:r>
              <a:rPr lang="en-US" dirty="0" err="1"/>
              <a:t>Asynch</a:t>
            </a:r>
            <a:r>
              <a:rPr lang="en-US" dirty="0"/>
              <a:t>. Balanced Mode): Balanced</a:t>
            </a:r>
          </a:p>
        </p:txBody>
      </p:sp>
      <p:pic>
        <p:nvPicPr>
          <p:cNvPr id="6" name="Picture 5">
            <a:extLst>
              <a:ext uri="{FF2B5EF4-FFF2-40B4-BE49-F238E27FC236}">
                <a16:creationId xmlns:a16="http://schemas.microsoft.com/office/drawing/2014/main" xmlns="" id="{A008BF4D-257B-4945-BA22-D5C9989C60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986" y="3625345"/>
            <a:ext cx="8897014" cy="730975"/>
          </a:xfrm>
          <a:prstGeom prst="rect">
            <a:avLst/>
          </a:prstGeom>
        </p:spPr>
      </p:pic>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13" name="Metin kutusu 12">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24614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just"/>
            <a:r>
              <a:rPr lang="en-US" b="1" dirty="0"/>
              <a:t>Synchronous Protocols – Bit Oriented – </a:t>
            </a:r>
            <a:br>
              <a:rPr lang="en-US" b="1" dirty="0"/>
            </a:br>
            <a:r>
              <a:rPr lang="tr-TR" b="1" dirty="0"/>
              <a:t>HDLC </a:t>
            </a:r>
            <a:r>
              <a:rPr lang="tr-TR" b="1" dirty="0" err="1"/>
              <a:t>Frame</a:t>
            </a:r>
            <a:r>
              <a:rPr lang="tr-TR" b="1" dirty="0"/>
              <a:t> </a:t>
            </a:r>
            <a:r>
              <a:rPr lang="tr-TR" b="1" dirty="0" err="1"/>
              <a:t>Structure</a:t>
            </a:r>
            <a:endParaRPr lang="x-none" b="1" dirty="0"/>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4" name="Picture 3">
            <a:extLst>
              <a:ext uri="{FF2B5EF4-FFF2-40B4-BE49-F238E27FC236}">
                <a16:creationId xmlns:a16="http://schemas.microsoft.com/office/drawing/2014/main" xmlns="" id="{4D31BC42-91F1-ED4C-82C3-5D7DF10AE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21" y="2159500"/>
            <a:ext cx="10793628" cy="1477303"/>
          </a:xfrm>
          <a:prstGeom prst="rect">
            <a:avLst/>
          </a:prstGeom>
        </p:spPr>
      </p:pic>
      <p:pic>
        <p:nvPicPr>
          <p:cNvPr id="11" name="Picture 10">
            <a:extLst>
              <a:ext uri="{FF2B5EF4-FFF2-40B4-BE49-F238E27FC236}">
                <a16:creationId xmlns:a16="http://schemas.microsoft.com/office/drawing/2014/main" xmlns="" id="{D9EA52D1-87B0-4F48-858E-31D1288EA5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9526" y="3701557"/>
            <a:ext cx="7755218" cy="2804627"/>
          </a:xfrm>
          <a:prstGeom prst="rect">
            <a:avLst/>
          </a:prstGeom>
        </p:spPr>
      </p:pic>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0"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13" name="Metin kutusu 12">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313523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just"/>
            <a:r>
              <a:rPr lang="en-US" b="1" dirty="0"/>
              <a:t>Synchronous Protocols – Bit Oriented – </a:t>
            </a:r>
            <a:br>
              <a:rPr lang="en-US" b="1" dirty="0"/>
            </a:br>
            <a:r>
              <a:rPr lang="tr-TR" b="1" dirty="0"/>
              <a:t>HDLC </a:t>
            </a:r>
            <a:r>
              <a:rPr lang="tr-TR" b="1" dirty="0" err="1"/>
              <a:t>Frame</a:t>
            </a:r>
            <a:r>
              <a:rPr lang="tr-TR" b="1" dirty="0"/>
              <a:t> </a:t>
            </a:r>
            <a:r>
              <a:rPr lang="tr-TR" b="1" dirty="0" err="1"/>
              <a:t>Structure</a:t>
            </a:r>
            <a:r>
              <a:rPr lang="tr-TR" b="1" dirty="0"/>
              <a:t> – FLAG </a:t>
            </a:r>
            <a:r>
              <a:rPr lang="tr-TR" b="1" dirty="0" err="1"/>
              <a:t>Field</a:t>
            </a:r>
            <a:endParaRPr lang="x-none" b="1" dirty="0"/>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0" name="İçerik Yer Tutucusu 2">
            <a:extLst>
              <a:ext uri="{FF2B5EF4-FFF2-40B4-BE49-F238E27FC236}">
                <a16:creationId xmlns:a16="http://schemas.microsoft.com/office/drawing/2014/main" xmlns="" id="{0FA47124-23CC-6948-ADBD-859665C13A3F}"/>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Consist of 8-bits</a:t>
            </a:r>
          </a:p>
          <a:p>
            <a:pPr lvl="1" algn="just"/>
            <a:r>
              <a:rPr lang="tr-TR" dirty="0"/>
              <a:t>01111110</a:t>
            </a:r>
          </a:p>
          <a:p>
            <a:pPr algn="just"/>
            <a:r>
              <a:rPr lang="tr-TR" dirty="0" err="1"/>
              <a:t>Determinin</a:t>
            </a:r>
            <a:r>
              <a:rPr lang="tr-TR" dirty="0"/>
              <a:t> start </a:t>
            </a:r>
            <a:r>
              <a:rPr lang="tr-TR" dirty="0" err="1"/>
              <a:t>and</a:t>
            </a:r>
            <a:r>
              <a:rPr lang="tr-TR" dirty="0"/>
              <a:t> </a:t>
            </a:r>
            <a:r>
              <a:rPr lang="tr-TR" dirty="0" err="1"/>
              <a:t>end</a:t>
            </a:r>
            <a:r>
              <a:rPr lang="tr-TR" dirty="0"/>
              <a:t> </a:t>
            </a:r>
            <a:r>
              <a:rPr lang="tr-TR" dirty="0" err="1"/>
              <a:t>point</a:t>
            </a:r>
            <a:r>
              <a:rPr lang="tr-TR" dirty="0"/>
              <a:t> of </a:t>
            </a:r>
            <a:r>
              <a:rPr lang="tr-TR" dirty="0" err="1"/>
              <a:t>frames</a:t>
            </a:r>
            <a:endParaRPr lang="tr-TR" dirty="0"/>
          </a:p>
          <a:p>
            <a:pPr algn="just"/>
            <a:r>
              <a:rPr lang="en-US" dirty="0"/>
              <a:t>Ensure synchronicity</a:t>
            </a:r>
          </a:p>
          <a:p>
            <a:pPr algn="just"/>
            <a:r>
              <a:rPr lang="en-US" dirty="0"/>
              <a:t>Critical point for data transparency</a:t>
            </a:r>
          </a:p>
          <a:p>
            <a:pPr lvl="1" algn="just"/>
            <a:r>
              <a:rPr lang="tr-TR" dirty="0"/>
              <a:t>Bit </a:t>
            </a:r>
            <a:r>
              <a:rPr lang="tr-TR" dirty="0" err="1"/>
              <a:t>stuffing</a:t>
            </a:r>
            <a:endParaRPr lang="tr-TR" dirty="0"/>
          </a:p>
          <a:p>
            <a:pPr lvl="2" algn="just"/>
            <a:r>
              <a:rPr lang="tr-TR" dirty="0" err="1"/>
              <a:t>Sender</a:t>
            </a:r>
            <a:r>
              <a:rPr lang="tr-TR" dirty="0"/>
              <a:t> </a:t>
            </a:r>
            <a:r>
              <a:rPr lang="tr-TR" dirty="0" err="1"/>
              <a:t>add</a:t>
            </a:r>
            <a:r>
              <a:rPr lang="tr-TR" dirty="0"/>
              <a:t> a 0-bit </a:t>
            </a:r>
            <a:r>
              <a:rPr lang="tr-TR" dirty="0" err="1"/>
              <a:t>between</a:t>
            </a:r>
            <a:r>
              <a:rPr lang="tr-TR" dirty="0"/>
              <a:t> 1’s</a:t>
            </a:r>
            <a:r>
              <a:rPr lang="x-none" dirty="0"/>
              <a:t> (like escape char) </a:t>
            </a:r>
            <a:endParaRPr lang="en-US" dirty="0"/>
          </a:p>
        </p:txBody>
      </p:sp>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9" name="Metin kutusu 8">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353168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tr-TR" dirty="0" err="1"/>
              <a:t>Line</a:t>
            </a:r>
            <a:r>
              <a:rPr lang="tr-TR" dirty="0"/>
              <a:t> </a:t>
            </a:r>
            <a:r>
              <a:rPr lang="tr-TR" dirty="0" err="1"/>
              <a:t>Dicipline</a:t>
            </a:r>
            <a:r>
              <a:rPr lang="tr-TR" dirty="0"/>
              <a:t> / Link Management</a:t>
            </a:r>
            <a:endParaRPr lang="x-none" b="1" dirty="0"/>
          </a:p>
        </p:txBody>
      </p:sp>
      <p:sp>
        <p:nvSpPr>
          <p:cNvPr id="12" name="Rectangle 4">
            <a:extLst>
              <a:ext uri="{FF2B5EF4-FFF2-40B4-BE49-F238E27FC236}">
                <a16:creationId xmlns="" xmlns:a16="http://schemas.microsoft.com/office/drawing/2014/main"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 xmlns:a16="http://schemas.microsoft.com/office/drawing/2014/main"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İçerik Yer Tutucusu 2">
            <a:extLst>
              <a:ext uri="{FF2B5EF4-FFF2-40B4-BE49-F238E27FC236}">
                <a16:creationId xmlns="" xmlns:a16="http://schemas.microsoft.com/office/drawing/2014/main" id="{C9289067-4EA2-EE41-AF9D-BDACADADFB8D}"/>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tr-TR" dirty="0" err="1"/>
              <a:t>Enq</a:t>
            </a:r>
            <a:r>
              <a:rPr lang="tr-TR" dirty="0"/>
              <a:t>/</a:t>
            </a:r>
            <a:r>
              <a:rPr lang="tr-TR" dirty="0" err="1"/>
              <a:t>Ack</a:t>
            </a:r>
            <a:r>
              <a:rPr lang="tr-TR" dirty="0"/>
              <a:t> (</a:t>
            </a:r>
            <a:r>
              <a:rPr lang="tr-TR" dirty="0" err="1"/>
              <a:t>Enquiry</a:t>
            </a:r>
            <a:r>
              <a:rPr lang="tr-TR" dirty="0"/>
              <a:t>/</a:t>
            </a:r>
            <a:r>
              <a:rPr lang="tr-TR" dirty="0" err="1"/>
              <a:t>Acknowledgement</a:t>
            </a:r>
            <a:r>
              <a:rPr lang="tr-TR" dirty="0"/>
              <a:t>)</a:t>
            </a:r>
          </a:p>
          <a:p>
            <a:pPr algn="just"/>
            <a:r>
              <a:rPr lang="tr-TR" dirty="0" err="1"/>
              <a:t>Poll</a:t>
            </a:r>
            <a:r>
              <a:rPr lang="tr-TR" dirty="0"/>
              <a:t>/Select Connection Management</a:t>
            </a:r>
          </a:p>
        </p:txBody>
      </p:sp>
      <p:pic>
        <p:nvPicPr>
          <p:cNvPr id="7" name="Resim 9">
            <a:extLst>
              <a:ext uri="{FF2B5EF4-FFF2-40B4-BE49-F238E27FC236}">
                <a16:creationId xmlns="" xmlns:a16="http://schemas.microsoft.com/office/drawing/2014/main" id="{77B86469-520E-4B40-AE12-04D34F5B0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0" name="Metin kutusu 9">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- 5</a:t>
            </a:r>
            <a:endParaRPr lang="tr-TR" dirty="0"/>
          </a:p>
        </p:txBody>
      </p:sp>
    </p:spTree>
    <p:extLst>
      <p:ext uri="{BB962C8B-B14F-4D97-AF65-F5344CB8AC3E}">
        <p14:creationId xmlns:p14="http://schemas.microsoft.com/office/powerpoint/2010/main" val="4929371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fontScale="90000"/>
          </a:bodyPr>
          <a:lstStyle/>
          <a:p>
            <a:pPr algn="just"/>
            <a:r>
              <a:rPr lang="en-US" b="1" dirty="0"/>
              <a:t>Synchronous Protocols – Bit Oriented – </a:t>
            </a:r>
            <a:br>
              <a:rPr lang="en-US" b="1" dirty="0"/>
            </a:br>
            <a:r>
              <a:rPr lang="tr-TR" b="1" dirty="0"/>
              <a:t>HDLC </a:t>
            </a:r>
            <a:r>
              <a:rPr lang="tr-TR" b="1" dirty="0" err="1"/>
              <a:t>Frame</a:t>
            </a:r>
            <a:r>
              <a:rPr lang="tr-TR" b="1" dirty="0"/>
              <a:t> </a:t>
            </a:r>
            <a:r>
              <a:rPr lang="tr-TR" b="1" dirty="0" err="1"/>
              <a:t>Structure</a:t>
            </a:r>
            <a:r>
              <a:rPr lang="tr-TR" b="1" dirty="0"/>
              <a:t> – FLAG </a:t>
            </a:r>
            <a:r>
              <a:rPr lang="tr-TR" b="1" dirty="0" err="1"/>
              <a:t>Field</a:t>
            </a:r>
            <a:r>
              <a:rPr lang="tr-TR" b="1" dirty="0"/>
              <a:t> - Bit </a:t>
            </a:r>
            <a:r>
              <a:rPr lang="tr-TR" b="1" dirty="0" err="1"/>
              <a:t>Stuffing</a:t>
            </a:r>
            <a:endParaRPr lang="x-none" b="1" dirty="0"/>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4" name="Picture 3">
            <a:extLst>
              <a:ext uri="{FF2B5EF4-FFF2-40B4-BE49-F238E27FC236}">
                <a16:creationId xmlns:a16="http://schemas.microsoft.com/office/drawing/2014/main" xmlns="" id="{4081F633-4765-8946-B577-A7A902B92C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1664" y="2028539"/>
            <a:ext cx="6168672" cy="3705985"/>
          </a:xfrm>
          <a:prstGeom prst="rect">
            <a:avLst/>
          </a:prstGeom>
        </p:spPr>
      </p:pic>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0"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9" name="Metin kutusu 8">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412341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just"/>
            <a:r>
              <a:rPr lang="en-US" b="1" dirty="0"/>
              <a:t>Synchronous Protocols – Bit Oriented – </a:t>
            </a:r>
            <a:br>
              <a:rPr lang="en-US" b="1" dirty="0"/>
            </a:br>
            <a:r>
              <a:rPr lang="tr-TR" b="1" dirty="0"/>
              <a:t>HDLC </a:t>
            </a:r>
            <a:r>
              <a:rPr lang="tr-TR" b="1" dirty="0" err="1"/>
              <a:t>Frame</a:t>
            </a:r>
            <a:r>
              <a:rPr lang="tr-TR" b="1" dirty="0"/>
              <a:t> </a:t>
            </a:r>
            <a:r>
              <a:rPr lang="tr-TR" b="1" dirty="0" err="1"/>
              <a:t>Structure</a:t>
            </a:r>
            <a:r>
              <a:rPr lang="tr-TR" b="1" dirty="0"/>
              <a:t> – ADDRESS </a:t>
            </a:r>
            <a:r>
              <a:rPr lang="tr-TR" b="1" dirty="0" err="1"/>
              <a:t>Field</a:t>
            </a:r>
            <a:endParaRPr lang="x-none" b="1" dirty="0"/>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0" name="İçerik Yer Tutucusu 2">
            <a:extLst>
              <a:ext uri="{FF2B5EF4-FFF2-40B4-BE49-F238E27FC236}">
                <a16:creationId xmlns:a16="http://schemas.microsoft.com/office/drawing/2014/main" xmlns="" id="{0FA47124-23CC-6948-ADBD-859665C13A3F}"/>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Contains the address of the secondaries.</a:t>
            </a:r>
          </a:p>
          <a:p>
            <a:pPr algn="just"/>
            <a:r>
              <a:rPr lang="en-US" dirty="0"/>
              <a:t>Address data is in Network Layer (Third Layer)</a:t>
            </a:r>
          </a:p>
          <a:p>
            <a:pPr lvl="1" algn="just"/>
            <a:r>
              <a:rPr lang="en-US" dirty="0"/>
              <a:t>Used to determine whether;</a:t>
            </a:r>
          </a:p>
          <a:p>
            <a:pPr lvl="2" algn="just"/>
            <a:r>
              <a:rPr lang="en-US" dirty="0"/>
              <a:t>Is it command? or Is it answer? </a:t>
            </a:r>
          </a:p>
          <a:p>
            <a:pPr algn="just"/>
            <a:endParaRPr lang="en-US" dirty="0"/>
          </a:p>
        </p:txBody>
      </p:sp>
      <p:pic>
        <p:nvPicPr>
          <p:cNvPr id="4" name="Picture 3">
            <a:extLst>
              <a:ext uri="{FF2B5EF4-FFF2-40B4-BE49-F238E27FC236}">
                <a16:creationId xmlns:a16="http://schemas.microsoft.com/office/drawing/2014/main" xmlns="" id="{ACE787BF-4DDB-AF46-BDBB-68BFD234D3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543" y="4056102"/>
            <a:ext cx="5435600" cy="2247900"/>
          </a:xfrm>
          <a:prstGeom prst="rect">
            <a:avLst/>
          </a:prstGeom>
        </p:spPr>
      </p:pic>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13" name="Metin kutusu 12">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390302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just"/>
            <a:r>
              <a:rPr lang="en-US" b="1" dirty="0"/>
              <a:t>Synchronous Protocols – Bit Oriented – </a:t>
            </a:r>
            <a:br>
              <a:rPr lang="en-US" b="1" dirty="0"/>
            </a:br>
            <a:r>
              <a:rPr lang="tr-TR" b="1" dirty="0"/>
              <a:t>HDLC </a:t>
            </a:r>
            <a:r>
              <a:rPr lang="tr-TR" b="1" dirty="0" err="1"/>
              <a:t>Frame</a:t>
            </a:r>
            <a:r>
              <a:rPr lang="tr-TR" b="1" dirty="0"/>
              <a:t> </a:t>
            </a:r>
            <a:r>
              <a:rPr lang="tr-TR" b="1" dirty="0" err="1"/>
              <a:t>Structure</a:t>
            </a:r>
            <a:r>
              <a:rPr lang="tr-TR" b="1" dirty="0"/>
              <a:t> – CONTROL </a:t>
            </a:r>
            <a:r>
              <a:rPr lang="tr-TR" b="1" dirty="0" err="1"/>
              <a:t>Field</a:t>
            </a:r>
            <a:endParaRPr lang="x-none" b="1" dirty="0"/>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0" name="İçerik Yer Tutucusu 2">
            <a:extLst>
              <a:ext uri="{FF2B5EF4-FFF2-40B4-BE49-F238E27FC236}">
                <a16:creationId xmlns:a16="http://schemas.microsoft.com/office/drawing/2014/main" xmlns="" id="{0FA47124-23CC-6948-ADBD-859665C13A3F}"/>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1 or 2 byte length</a:t>
            </a:r>
          </a:p>
          <a:p>
            <a:pPr lvl="1" algn="just"/>
            <a:r>
              <a:rPr lang="en-US" dirty="0"/>
              <a:t>If w=7 in sliding window technique, length is 1</a:t>
            </a:r>
          </a:p>
          <a:p>
            <a:pPr lvl="1" algn="just"/>
            <a:r>
              <a:rPr lang="en-US" dirty="0"/>
              <a:t>If w=127 in sliding window technique, length is 2</a:t>
            </a:r>
          </a:p>
          <a:p>
            <a:pPr lvl="2" algn="just"/>
            <a:r>
              <a:rPr lang="en-US" dirty="0"/>
              <a:t>In applications with high line delays such as WAN</a:t>
            </a:r>
          </a:p>
          <a:p>
            <a:pPr algn="just"/>
            <a:endParaRPr lang="en-US" dirty="0"/>
          </a:p>
        </p:txBody>
      </p:sp>
      <p:pic>
        <p:nvPicPr>
          <p:cNvPr id="8" name="Picture 7">
            <a:extLst>
              <a:ext uri="{FF2B5EF4-FFF2-40B4-BE49-F238E27FC236}">
                <a16:creationId xmlns:a16="http://schemas.microsoft.com/office/drawing/2014/main" xmlns="" id="{B7130022-C590-7444-BF16-B6D4F3D40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43" y="3934387"/>
            <a:ext cx="5041900" cy="2463800"/>
          </a:xfrm>
          <a:prstGeom prst="rect">
            <a:avLst/>
          </a:prstGeom>
        </p:spPr>
      </p:pic>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13" name="Metin kutusu 12">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413233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just"/>
            <a:r>
              <a:rPr lang="en-US" b="1" dirty="0"/>
              <a:t>Synchronous Protocols – Bit Oriented – </a:t>
            </a:r>
            <a:br>
              <a:rPr lang="en-US" b="1" dirty="0"/>
            </a:br>
            <a:r>
              <a:rPr lang="tr-TR" b="1" dirty="0"/>
              <a:t>HDLC </a:t>
            </a:r>
            <a:r>
              <a:rPr lang="tr-TR" b="1" dirty="0" err="1"/>
              <a:t>Frame</a:t>
            </a:r>
            <a:r>
              <a:rPr lang="tr-TR" b="1" dirty="0"/>
              <a:t> </a:t>
            </a:r>
            <a:r>
              <a:rPr lang="tr-TR" b="1" dirty="0" err="1"/>
              <a:t>Structure</a:t>
            </a:r>
            <a:r>
              <a:rPr lang="tr-TR" b="1" dirty="0"/>
              <a:t> – </a:t>
            </a:r>
            <a:r>
              <a:rPr lang="tr-TR" b="1" dirty="0">
                <a:solidFill>
                  <a:srgbClr val="FFFF00"/>
                </a:solidFill>
              </a:rPr>
              <a:t>I-</a:t>
            </a:r>
            <a:r>
              <a:rPr lang="tr-TR" b="1" dirty="0" err="1">
                <a:solidFill>
                  <a:srgbClr val="FFFF00"/>
                </a:solidFill>
              </a:rPr>
              <a:t>Frame</a:t>
            </a:r>
            <a:endParaRPr lang="x-none" b="1" dirty="0">
              <a:solidFill>
                <a:srgbClr val="FFFF00"/>
              </a:solidFill>
            </a:endParaRPr>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0" name="İçerik Yer Tutucusu 2">
            <a:extLst>
              <a:ext uri="{FF2B5EF4-FFF2-40B4-BE49-F238E27FC236}">
                <a16:creationId xmlns:a16="http://schemas.microsoft.com/office/drawing/2014/main" xmlns="" id="{0FA47124-23CC-6948-ADBD-859665C13A3F}"/>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If w=7;</a:t>
            </a:r>
          </a:p>
          <a:p>
            <a:pPr lvl="1" algn="just"/>
            <a:r>
              <a:rPr lang="en-US" dirty="0"/>
              <a:t>Each I-Frame contains 2 three-bit fields for flow an error control.</a:t>
            </a:r>
          </a:p>
          <a:p>
            <a:pPr lvl="2" algn="just"/>
            <a:r>
              <a:rPr lang="tr-TR" dirty="0"/>
              <a:t>N(S): </a:t>
            </a:r>
            <a:r>
              <a:rPr lang="tr-TR" dirty="0" err="1"/>
              <a:t>Sequence</a:t>
            </a:r>
            <a:r>
              <a:rPr lang="tr-TR" dirty="0"/>
              <a:t> </a:t>
            </a:r>
            <a:r>
              <a:rPr lang="tr-TR" dirty="0" err="1"/>
              <a:t>number</a:t>
            </a:r>
            <a:r>
              <a:rPr lang="tr-TR" dirty="0"/>
              <a:t> of </a:t>
            </a:r>
            <a:r>
              <a:rPr lang="tr-TR" dirty="0" err="1"/>
              <a:t>the</a:t>
            </a:r>
            <a:r>
              <a:rPr lang="tr-TR" dirty="0"/>
              <a:t> </a:t>
            </a:r>
            <a:r>
              <a:rPr lang="tr-TR" dirty="0" err="1">
                <a:solidFill>
                  <a:srgbClr val="FFFF00"/>
                </a:solidFill>
              </a:rPr>
              <a:t>sending</a:t>
            </a:r>
            <a:r>
              <a:rPr lang="tr-TR" dirty="0"/>
              <a:t> </a:t>
            </a:r>
            <a:r>
              <a:rPr lang="tr-TR" dirty="0" err="1"/>
              <a:t>window</a:t>
            </a:r>
            <a:endParaRPr lang="tr-TR" dirty="0"/>
          </a:p>
          <a:p>
            <a:pPr lvl="3" algn="just"/>
            <a:r>
              <a:rPr lang="tr-TR" dirty="0" err="1"/>
              <a:t>Like</a:t>
            </a:r>
            <a:r>
              <a:rPr lang="tr-TR" dirty="0"/>
              <a:t> ACK</a:t>
            </a:r>
          </a:p>
          <a:p>
            <a:pPr lvl="2" algn="just"/>
            <a:r>
              <a:rPr lang="tr-TR" dirty="0"/>
              <a:t>N(R): </a:t>
            </a:r>
            <a:r>
              <a:rPr lang="tr-TR" dirty="0" err="1"/>
              <a:t>Sequence</a:t>
            </a:r>
            <a:r>
              <a:rPr lang="tr-TR" dirty="0"/>
              <a:t> </a:t>
            </a:r>
            <a:r>
              <a:rPr lang="tr-TR" dirty="0" err="1"/>
              <a:t>number</a:t>
            </a:r>
            <a:r>
              <a:rPr lang="tr-TR" dirty="0"/>
              <a:t> of </a:t>
            </a:r>
            <a:r>
              <a:rPr lang="tr-TR" dirty="0" err="1"/>
              <a:t>the</a:t>
            </a:r>
            <a:r>
              <a:rPr lang="tr-TR" dirty="0"/>
              <a:t> </a:t>
            </a:r>
            <a:r>
              <a:rPr lang="tr-TR" dirty="0" err="1">
                <a:solidFill>
                  <a:srgbClr val="FFFF00"/>
                </a:solidFill>
              </a:rPr>
              <a:t>receiving</a:t>
            </a:r>
            <a:r>
              <a:rPr lang="tr-TR" dirty="0"/>
              <a:t> </a:t>
            </a:r>
            <a:r>
              <a:rPr lang="tr-TR" dirty="0" err="1"/>
              <a:t>window</a:t>
            </a:r>
            <a:endParaRPr lang="tr-TR" dirty="0"/>
          </a:p>
          <a:p>
            <a:pPr lvl="3" algn="just"/>
            <a:r>
              <a:rPr lang="en-US" dirty="0"/>
              <a:t>If last frame is error-free, </a:t>
            </a:r>
            <a:r>
              <a:rPr lang="tr-TR" dirty="0"/>
              <a:t>N(R) </a:t>
            </a:r>
            <a:r>
              <a:rPr lang="tr-TR" dirty="0" err="1"/>
              <a:t>contains</a:t>
            </a:r>
            <a:r>
              <a:rPr lang="tr-TR" dirty="0"/>
              <a:t> </a:t>
            </a:r>
            <a:r>
              <a:rPr lang="en-US" dirty="0"/>
              <a:t>next frame's number</a:t>
            </a:r>
          </a:p>
          <a:p>
            <a:pPr lvl="3" algn="just"/>
            <a:r>
              <a:rPr lang="en-US" dirty="0"/>
              <a:t>If last frame has errors, </a:t>
            </a:r>
            <a:r>
              <a:rPr lang="tr-TR" dirty="0"/>
              <a:t>N(R) </a:t>
            </a:r>
            <a:r>
              <a:rPr lang="tr-TR" dirty="0" err="1"/>
              <a:t>contains</a:t>
            </a:r>
            <a:r>
              <a:rPr lang="tr-TR" dirty="0"/>
              <a:t> </a:t>
            </a:r>
            <a:r>
              <a:rPr lang="tr-TR" dirty="0" err="1"/>
              <a:t>number</a:t>
            </a:r>
            <a:r>
              <a:rPr lang="tr-TR" dirty="0"/>
              <a:t> of </a:t>
            </a:r>
            <a:r>
              <a:rPr lang="tr-TR" dirty="0" err="1"/>
              <a:t>faulty</a:t>
            </a:r>
            <a:r>
              <a:rPr lang="tr-TR" dirty="0"/>
              <a:t> </a:t>
            </a:r>
            <a:r>
              <a:rPr lang="tr-TR" dirty="0" err="1"/>
              <a:t>frame</a:t>
            </a:r>
            <a:endParaRPr lang="en-US" dirty="0"/>
          </a:p>
          <a:p>
            <a:pPr algn="just"/>
            <a:r>
              <a:rPr lang="en-US" dirty="0"/>
              <a:t>If w=127</a:t>
            </a:r>
          </a:p>
          <a:p>
            <a:pPr lvl="1" algn="just"/>
            <a:r>
              <a:rPr lang="en-US" dirty="0"/>
              <a:t>Each I-Frame contains 2 seven-bit fields for flow an error control.</a:t>
            </a:r>
          </a:p>
          <a:p>
            <a:pPr algn="just"/>
            <a:endParaRPr lang="en-US" dirty="0"/>
          </a:p>
        </p:txBody>
      </p:sp>
      <p:pic>
        <p:nvPicPr>
          <p:cNvPr id="11" name="Picture 10">
            <a:extLst>
              <a:ext uri="{FF2B5EF4-FFF2-40B4-BE49-F238E27FC236}">
                <a16:creationId xmlns:a16="http://schemas.microsoft.com/office/drawing/2014/main" xmlns="" id="{6EE5FB65-DB93-2546-B530-3A5765780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43" y="5811300"/>
            <a:ext cx="4838700" cy="584200"/>
          </a:xfrm>
          <a:prstGeom prst="rect">
            <a:avLst/>
          </a:prstGeom>
        </p:spPr>
      </p:pic>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3"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14" name="Metin kutusu 13">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324264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just"/>
            <a:r>
              <a:rPr lang="en-US" b="1" dirty="0"/>
              <a:t>Synchronous Protocols – Bit Oriented – </a:t>
            </a:r>
            <a:br>
              <a:rPr lang="en-US" b="1" dirty="0"/>
            </a:br>
            <a:r>
              <a:rPr lang="tr-TR" b="1" dirty="0"/>
              <a:t>HDLC </a:t>
            </a:r>
            <a:r>
              <a:rPr lang="tr-TR" b="1" dirty="0" err="1"/>
              <a:t>Frame</a:t>
            </a:r>
            <a:r>
              <a:rPr lang="tr-TR" b="1" dirty="0"/>
              <a:t> </a:t>
            </a:r>
            <a:r>
              <a:rPr lang="tr-TR" b="1" dirty="0" err="1"/>
              <a:t>Structure</a:t>
            </a:r>
            <a:r>
              <a:rPr lang="tr-TR" b="1" dirty="0"/>
              <a:t> – </a:t>
            </a:r>
            <a:r>
              <a:rPr lang="tr-TR" b="1" dirty="0">
                <a:solidFill>
                  <a:srgbClr val="FFFF00"/>
                </a:solidFill>
              </a:rPr>
              <a:t>S-</a:t>
            </a:r>
            <a:r>
              <a:rPr lang="tr-TR" b="1" dirty="0" err="1">
                <a:solidFill>
                  <a:srgbClr val="FFFF00"/>
                </a:solidFill>
              </a:rPr>
              <a:t>Frame</a:t>
            </a:r>
            <a:endParaRPr lang="x-none" b="1" dirty="0">
              <a:solidFill>
                <a:srgbClr val="FFFF00"/>
              </a:solidFill>
            </a:endParaRPr>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0" name="İçerik Yer Tutucusu 2">
            <a:extLst>
              <a:ext uri="{FF2B5EF4-FFF2-40B4-BE49-F238E27FC236}">
                <a16:creationId xmlns:a16="http://schemas.microsoft.com/office/drawing/2014/main" xmlns="" id="{0FA47124-23CC-6948-ADBD-859665C13A3F}"/>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S-Frame means that neither sides has data to send to the other.</a:t>
            </a:r>
          </a:p>
        </p:txBody>
      </p:sp>
      <p:pic>
        <p:nvPicPr>
          <p:cNvPr id="4" name="Picture 3">
            <a:extLst>
              <a:ext uri="{FF2B5EF4-FFF2-40B4-BE49-F238E27FC236}">
                <a16:creationId xmlns:a16="http://schemas.microsoft.com/office/drawing/2014/main" xmlns="" id="{93A0333D-5D1A-A841-BCEE-AD14F4B50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993" y="2824626"/>
            <a:ext cx="4838700" cy="584200"/>
          </a:xfrm>
          <a:prstGeom prst="rect">
            <a:avLst/>
          </a:prstGeom>
        </p:spPr>
      </p:pic>
      <p:pic>
        <p:nvPicPr>
          <p:cNvPr id="8" name="Picture 7">
            <a:extLst>
              <a:ext uri="{FF2B5EF4-FFF2-40B4-BE49-F238E27FC236}">
                <a16:creationId xmlns:a16="http://schemas.microsoft.com/office/drawing/2014/main" xmlns="" id="{AD962BEE-1418-3E4C-AE7A-F4535B182A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8759" y="3593050"/>
            <a:ext cx="5981700" cy="1435100"/>
          </a:xfrm>
          <a:prstGeom prst="rect">
            <a:avLst/>
          </a:prstGeom>
        </p:spPr>
      </p:pic>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13" name="Metin kutusu 12">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353550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just"/>
            <a:r>
              <a:rPr lang="en-US" b="1" dirty="0"/>
              <a:t>Synchronous Protocols – Bit Oriented – </a:t>
            </a:r>
            <a:br>
              <a:rPr lang="en-US" b="1" dirty="0"/>
            </a:br>
            <a:r>
              <a:rPr lang="tr-TR" b="1" dirty="0"/>
              <a:t>HDLC </a:t>
            </a:r>
            <a:r>
              <a:rPr lang="tr-TR" b="1" dirty="0" err="1"/>
              <a:t>Frame</a:t>
            </a:r>
            <a:r>
              <a:rPr lang="tr-TR" b="1" dirty="0"/>
              <a:t> </a:t>
            </a:r>
            <a:r>
              <a:rPr lang="tr-TR" b="1" dirty="0" err="1"/>
              <a:t>Structure</a:t>
            </a:r>
            <a:r>
              <a:rPr lang="tr-TR" b="1" dirty="0"/>
              <a:t> – </a:t>
            </a:r>
            <a:r>
              <a:rPr lang="tr-TR" b="1" dirty="0">
                <a:solidFill>
                  <a:srgbClr val="FFFF00"/>
                </a:solidFill>
              </a:rPr>
              <a:t>S-</a:t>
            </a:r>
            <a:r>
              <a:rPr lang="tr-TR" b="1" dirty="0" err="1">
                <a:solidFill>
                  <a:srgbClr val="FFFF00"/>
                </a:solidFill>
              </a:rPr>
              <a:t>Frame</a:t>
            </a:r>
            <a:r>
              <a:rPr lang="tr-TR" b="1" dirty="0">
                <a:solidFill>
                  <a:srgbClr val="FFFF00"/>
                </a:solidFill>
              </a:rPr>
              <a:t> - RR</a:t>
            </a:r>
            <a:endParaRPr lang="x-none" b="1" dirty="0">
              <a:solidFill>
                <a:srgbClr val="FFFF00"/>
              </a:solidFill>
            </a:endParaRPr>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0" name="İçerik Yer Tutucusu 2">
            <a:extLst>
              <a:ext uri="{FF2B5EF4-FFF2-40B4-BE49-F238E27FC236}">
                <a16:creationId xmlns:a16="http://schemas.microsoft.com/office/drawing/2014/main" xmlns="" id="{0FA47124-23CC-6948-ADBD-859665C13A3F}"/>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It has four basic uses:</a:t>
            </a:r>
          </a:p>
          <a:p>
            <a:pPr lvl="1" algn="just"/>
            <a:r>
              <a:rPr lang="tr-TR" b="1" dirty="0"/>
              <a:t>ACK</a:t>
            </a:r>
          </a:p>
          <a:p>
            <a:pPr lvl="1" algn="just"/>
            <a:r>
              <a:rPr lang="tr-TR" b="1" dirty="0"/>
              <a:t>POLL</a:t>
            </a:r>
          </a:p>
          <a:p>
            <a:pPr lvl="2" algn="just"/>
            <a:r>
              <a:rPr lang="tr-TR" dirty="0"/>
              <a:t>P=1</a:t>
            </a:r>
          </a:p>
          <a:p>
            <a:pPr lvl="1" algn="just"/>
            <a:r>
              <a:rPr lang="tr-TR" b="1" dirty="0"/>
              <a:t>REJECT POLL</a:t>
            </a:r>
          </a:p>
          <a:p>
            <a:pPr lvl="2" algn="just"/>
            <a:r>
              <a:rPr lang="tr-TR" dirty="0"/>
              <a:t>F=1</a:t>
            </a:r>
          </a:p>
          <a:p>
            <a:pPr lvl="1" algn="just"/>
            <a:r>
              <a:rPr lang="en-US" dirty="0"/>
              <a:t>ACCEPT SELECT</a:t>
            </a:r>
          </a:p>
          <a:p>
            <a:pPr lvl="2" algn="just"/>
            <a:r>
              <a:rPr lang="en-US" dirty="0"/>
              <a:t>F=1</a:t>
            </a:r>
          </a:p>
        </p:txBody>
      </p:sp>
      <p:pic>
        <p:nvPicPr>
          <p:cNvPr id="11" name="Picture 10">
            <a:extLst>
              <a:ext uri="{FF2B5EF4-FFF2-40B4-BE49-F238E27FC236}">
                <a16:creationId xmlns:a16="http://schemas.microsoft.com/office/drawing/2014/main" xmlns="" id="{577E522D-1B71-C741-AB91-4E668EEEC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43" y="5457248"/>
            <a:ext cx="4838700" cy="584200"/>
          </a:xfrm>
          <a:prstGeom prst="rect">
            <a:avLst/>
          </a:prstGeom>
        </p:spPr>
      </p:pic>
      <p:pic>
        <p:nvPicPr>
          <p:cNvPr id="6" name="Picture 5">
            <a:extLst>
              <a:ext uri="{FF2B5EF4-FFF2-40B4-BE49-F238E27FC236}">
                <a16:creationId xmlns:a16="http://schemas.microsoft.com/office/drawing/2014/main" xmlns="" id="{99DBA8A9-FA5A-5440-965C-83CCDF0E3A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2604" y="2028539"/>
            <a:ext cx="3754011" cy="4760049"/>
          </a:xfrm>
          <a:prstGeom prst="rect">
            <a:avLst/>
          </a:prstGeom>
        </p:spPr>
      </p:pic>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3"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14" name="Metin kutusu 13">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280648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just"/>
            <a:r>
              <a:rPr lang="en-US" b="1" dirty="0"/>
              <a:t>Synchronous Protocols – Bit Oriented – </a:t>
            </a:r>
            <a:br>
              <a:rPr lang="en-US" b="1" dirty="0"/>
            </a:br>
            <a:r>
              <a:rPr lang="tr-TR" b="1" dirty="0"/>
              <a:t>HDLC </a:t>
            </a:r>
            <a:r>
              <a:rPr lang="tr-TR" b="1" dirty="0" err="1"/>
              <a:t>Frame</a:t>
            </a:r>
            <a:r>
              <a:rPr lang="tr-TR" b="1" dirty="0"/>
              <a:t> </a:t>
            </a:r>
            <a:r>
              <a:rPr lang="tr-TR" b="1" dirty="0" err="1"/>
              <a:t>Structure</a:t>
            </a:r>
            <a:r>
              <a:rPr lang="tr-TR" b="1" dirty="0"/>
              <a:t> – </a:t>
            </a:r>
            <a:r>
              <a:rPr lang="tr-TR" b="1" dirty="0">
                <a:solidFill>
                  <a:srgbClr val="FFFF00"/>
                </a:solidFill>
              </a:rPr>
              <a:t>S-</a:t>
            </a:r>
            <a:r>
              <a:rPr lang="tr-TR" b="1" dirty="0" err="1">
                <a:solidFill>
                  <a:srgbClr val="FFFF00"/>
                </a:solidFill>
              </a:rPr>
              <a:t>Frame</a:t>
            </a:r>
            <a:r>
              <a:rPr lang="tr-TR" b="1" dirty="0">
                <a:solidFill>
                  <a:srgbClr val="FFFF00"/>
                </a:solidFill>
              </a:rPr>
              <a:t> - RNR</a:t>
            </a:r>
            <a:endParaRPr lang="x-none" b="1" dirty="0">
              <a:solidFill>
                <a:srgbClr val="FFFF00"/>
              </a:solidFill>
            </a:endParaRPr>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0" name="İçerik Yer Tutucusu 2">
            <a:extLst>
              <a:ext uri="{FF2B5EF4-FFF2-40B4-BE49-F238E27FC236}">
                <a16:creationId xmlns:a16="http://schemas.microsoft.com/office/drawing/2014/main" xmlns="" id="{0FA47124-23CC-6948-ADBD-859665C13A3F}"/>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It has three basic uses:</a:t>
            </a:r>
          </a:p>
          <a:p>
            <a:pPr lvl="1" algn="just"/>
            <a:r>
              <a:rPr lang="tr-TR" b="1" dirty="0"/>
              <a:t>ACK</a:t>
            </a:r>
          </a:p>
          <a:p>
            <a:pPr lvl="1" algn="just"/>
            <a:r>
              <a:rPr lang="tr-TR" b="1" dirty="0"/>
              <a:t>SELECT</a:t>
            </a:r>
            <a:endParaRPr lang="x-none" dirty="0"/>
          </a:p>
          <a:p>
            <a:pPr lvl="2" algn="just"/>
            <a:r>
              <a:rPr lang="tr-TR" dirty="0"/>
              <a:t>P=1</a:t>
            </a:r>
          </a:p>
          <a:p>
            <a:pPr lvl="2" algn="just"/>
            <a:r>
              <a:rPr lang="tr-TR" dirty="0" err="1"/>
              <a:t>If</a:t>
            </a:r>
            <a:r>
              <a:rPr lang="tr-TR" dirty="0"/>
              <a:t> </a:t>
            </a:r>
            <a:r>
              <a:rPr lang="tr-TR" dirty="0" err="1"/>
              <a:t>primary</a:t>
            </a:r>
            <a:r>
              <a:rPr lang="tr-TR" dirty="0"/>
              <a:t> </a:t>
            </a:r>
            <a:r>
              <a:rPr lang="tr-TR" dirty="0" err="1"/>
              <a:t>sends</a:t>
            </a:r>
            <a:r>
              <a:rPr lang="tr-TR" dirty="0"/>
              <a:t> RR </a:t>
            </a:r>
            <a:r>
              <a:rPr lang="tr-TR" dirty="0" err="1"/>
              <a:t>and</a:t>
            </a:r>
            <a:r>
              <a:rPr lang="tr-TR" dirty="0"/>
              <a:t> P=1, it </a:t>
            </a:r>
            <a:r>
              <a:rPr lang="tr-TR" dirty="0" err="1"/>
              <a:t>means</a:t>
            </a:r>
            <a:r>
              <a:rPr lang="tr-TR" dirty="0"/>
              <a:t> POLL.</a:t>
            </a:r>
          </a:p>
          <a:p>
            <a:pPr lvl="1" algn="just"/>
            <a:r>
              <a:rPr lang="en-US" dirty="0"/>
              <a:t>REJECT SELECT</a:t>
            </a:r>
          </a:p>
          <a:p>
            <a:pPr lvl="2" algn="just"/>
            <a:r>
              <a:rPr lang="tr-TR" dirty="0"/>
              <a:t>F=1</a:t>
            </a:r>
            <a:endParaRPr lang="en-US" dirty="0"/>
          </a:p>
        </p:txBody>
      </p:sp>
      <p:pic>
        <p:nvPicPr>
          <p:cNvPr id="4" name="Picture 3">
            <a:extLst>
              <a:ext uri="{FF2B5EF4-FFF2-40B4-BE49-F238E27FC236}">
                <a16:creationId xmlns:a16="http://schemas.microsoft.com/office/drawing/2014/main" xmlns="" id="{A4D200B9-A849-3D4D-A92D-2C7161598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5276" y="2028540"/>
            <a:ext cx="3808752" cy="4829460"/>
          </a:xfrm>
          <a:prstGeom prst="rect">
            <a:avLst/>
          </a:prstGeom>
        </p:spPr>
      </p:pic>
      <p:pic>
        <p:nvPicPr>
          <p:cNvPr id="13" name="Picture 12">
            <a:extLst>
              <a:ext uri="{FF2B5EF4-FFF2-40B4-BE49-F238E27FC236}">
                <a16:creationId xmlns:a16="http://schemas.microsoft.com/office/drawing/2014/main" xmlns="" id="{A3C2401E-36EA-1C47-A9F4-4D0918E84F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321" y="5494094"/>
            <a:ext cx="4838700" cy="584200"/>
          </a:xfrm>
          <a:prstGeom prst="rect">
            <a:avLst/>
          </a:prstGeom>
        </p:spPr>
      </p:pic>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14" name="Metin kutusu 13">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396735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80321" y="753228"/>
            <a:ext cx="9801591" cy="1080938"/>
          </a:xfrm>
        </p:spPr>
        <p:txBody>
          <a:bodyPr>
            <a:normAutofit/>
          </a:bodyPr>
          <a:lstStyle/>
          <a:p>
            <a:pPr algn="just"/>
            <a:r>
              <a:rPr lang="en-US" b="1" dirty="0"/>
              <a:t>Synchronous Protocols – Bit Oriented – </a:t>
            </a:r>
            <a:br>
              <a:rPr lang="en-US" b="1" dirty="0"/>
            </a:br>
            <a:r>
              <a:rPr lang="tr-TR" b="1" dirty="0"/>
              <a:t>HDLC </a:t>
            </a:r>
            <a:r>
              <a:rPr lang="tr-TR" b="1" dirty="0" err="1"/>
              <a:t>Frame</a:t>
            </a:r>
            <a:r>
              <a:rPr lang="tr-TR" b="1" dirty="0"/>
              <a:t> </a:t>
            </a:r>
            <a:r>
              <a:rPr lang="tr-TR" b="1" dirty="0" err="1"/>
              <a:t>Structure</a:t>
            </a:r>
            <a:r>
              <a:rPr lang="tr-TR" b="1" dirty="0"/>
              <a:t> – </a:t>
            </a:r>
            <a:r>
              <a:rPr lang="tr-TR" b="1" dirty="0">
                <a:solidFill>
                  <a:srgbClr val="FFFF00"/>
                </a:solidFill>
              </a:rPr>
              <a:t>S-</a:t>
            </a:r>
            <a:r>
              <a:rPr lang="tr-TR" b="1" dirty="0" err="1">
                <a:solidFill>
                  <a:srgbClr val="FFFF00"/>
                </a:solidFill>
              </a:rPr>
              <a:t>Frame</a:t>
            </a:r>
            <a:r>
              <a:rPr lang="tr-TR" b="1" dirty="0">
                <a:solidFill>
                  <a:srgbClr val="FFFF00"/>
                </a:solidFill>
              </a:rPr>
              <a:t> – REJ, SREJ</a:t>
            </a:r>
            <a:endParaRPr lang="x-none" b="1" dirty="0">
              <a:solidFill>
                <a:srgbClr val="FFFF00"/>
              </a:solidFill>
            </a:endParaRPr>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0" name="İçerik Yer Tutucusu 2">
            <a:extLst>
              <a:ext uri="{FF2B5EF4-FFF2-40B4-BE49-F238E27FC236}">
                <a16:creationId xmlns:a16="http://schemas.microsoft.com/office/drawing/2014/main" xmlns="" id="{0FA47124-23CC-6948-ADBD-859665C13A3F}"/>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Used to return negative feedback from the receiver</a:t>
            </a:r>
          </a:p>
          <a:p>
            <a:pPr lvl="1" algn="just"/>
            <a:r>
              <a:rPr lang="en-US" dirty="0"/>
              <a:t>REJ: Go Back N ARQ</a:t>
            </a:r>
          </a:p>
          <a:p>
            <a:pPr lvl="2" algn="just"/>
            <a:r>
              <a:rPr lang="en-US" dirty="0"/>
              <a:t>It is used to inform the sender that the frame whose number is written in the N (R) field and the frames that come after it did not reach the receiver or that it received incorrectly, and to ensure that it is sent again.</a:t>
            </a:r>
          </a:p>
          <a:p>
            <a:pPr lvl="1" algn="just"/>
            <a:r>
              <a:rPr lang="en-US" dirty="0"/>
              <a:t>SREJ: Selective Reject ARQ</a:t>
            </a:r>
          </a:p>
          <a:p>
            <a:pPr lvl="2" algn="just"/>
            <a:r>
              <a:rPr lang="en-US" dirty="0"/>
              <a:t>It is used in the N (R) field to inform the sender that the data frame whose number is written on it did not reach the receiver or that it was received incorrectly and to send it again.</a:t>
            </a:r>
          </a:p>
          <a:p>
            <a:pPr algn="just"/>
            <a:endParaRPr lang="en-US" dirty="0"/>
          </a:p>
          <a:p>
            <a:pPr lvl="1" algn="just"/>
            <a:endParaRPr lang="en-US" dirty="0"/>
          </a:p>
        </p:txBody>
      </p:sp>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9" name="Metin kutusu 8">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379151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2" name="Unvan 1"/>
          <p:cNvSpPr>
            <a:spLocks noGrp="1"/>
          </p:cNvSpPr>
          <p:nvPr>
            <p:ph type="title"/>
          </p:nvPr>
        </p:nvSpPr>
        <p:spPr>
          <a:xfrm>
            <a:off x="680321" y="753228"/>
            <a:ext cx="9801591" cy="1080938"/>
          </a:xfrm>
        </p:spPr>
        <p:txBody>
          <a:bodyPr>
            <a:normAutofit/>
          </a:bodyPr>
          <a:lstStyle/>
          <a:p>
            <a:pPr algn="just"/>
            <a:r>
              <a:rPr lang="en-US" b="1" dirty="0"/>
              <a:t>Synchronous Protocols – Bit Oriented – </a:t>
            </a:r>
            <a:br>
              <a:rPr lang="en-US" b="1" dirty="0"/>
            </a:br>
            <a:r>
              <a:rPr lang="tr-TR" b="1" dirty="0"/>
              <a:t>HDLC </a:t>
            </a:r>
            <a:r>
              <a:rPr lang="tr-TR" b="1" dirty="0" err="1"/>
              <a:t>Frame</a:t>
            </a:r>
            <a:r>
              <a:rPr lang="tr-TR" b="1" dirty="0"/>
              <a:t> </a:t>
            </a:r>
            <a:r>
              <a:rPr lang="tr-TR" b="1" dirty="0" err="1"/>
              <a:t>Structure</a:t>
            </a:r>
            <a:r>
              <a:rPr lang="tr-TR" b="1" dirty="0"/>
              <a:t> – </a:t>
            </a:r>
            <a:r>
              <a:rPr lang="tr-TR" b="1" dirty="0">
                <a:solidFill>
                  <a:srgbClr val="FFFF00"/>
                </a:solidFill>
              </a:rPr>
              <a:t>U-</a:t>
            </a:r>
            <a:r>
              <a:rPr lang="tr-TR" b="1" dirty="0" err="1">
                <a:solidFill>
                  <a:srgbClr val="FFFF00"/>
                </a:solidFill>
              </a:rPr>
              <a:t>Frame</a:t>
            </a:r>
            <a:endParaRPr lang="x-none" b="1" dirty="0">
              <a:solidFill>
                <a:srgbClr val="FFFF00"/>
              </a:solidFill>
            </a:endParaRPr>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0" name="İçerik Yer Tutucusu 2">
            <a:extLst>
              <a:ext uri="{FF2B5EF4-FFF2-40B4-BE49-F238E27FC236}">
                <a16:creationId xmlns:a16="http://schemas.microsoft.com/office/drawing/2014/main" xmlns="" id="{0FA47124-23CC-6948-ADBD-859665C13A3F}"/>
              </a:ext>
            </a:extLst>
          </p:cNvPr>
          <p:cNvSpPr txBox="1">
            <a:spLocks/>
          </p:cNvSpPr>
          <p:nvPr/>
        </p:nvSpPr>
        <p:spPr>
          <a:xfrm>
            <a:off x="453083" y="2336873"/>
            <a:ext cx="11716342" cy="424412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Used to provide session control</a:t>
            </a:r>
          </a:p>
          <a:p>
            <a:pPr algn="just"/>
            <a:r>
              <a:rPr lang="en-US" dirty="0"/>
              <a:t>The data area is used to carry information required for system management functions</a:t>
            </a:r>
          </a:p>
          <a:p>
            <a:pPr algn="just"/>
            <a:r>
              <a:rPr lang="en-US" dirty="0"/>
              <a:t>1</a:t>
            </a:r>
            <a:r>
              <a:rPr lang="en-US" baseline="30000" dirty="0"/>
              <a:t>st</a:t>
            </a:r>
            <a:r>
              <a:rPr lang="en-US" dirty="0"/>
              <a:t> code field consist of 2 bits</a:t>
            </a:r>
          </a:p>
          <a:p>
            <a:pPr algn="just"/>
            <a:r>
              <a:rPr lang="en-US" dirty="0"/>
              <a:t>2</a:t>
            </a:r>
            <a:r>
              <a:rPr lang="en-US" baseline="30000" dirty="0"/>
              <a:t>nd</a:t>
            </a:r>
            <a:r>
              <a:rPr lang="en-US" dirty="0"/>
              <a:t> code field consist of 3 bits</a:t>
            </a:r>
          </a:p>
          <a:p>
            <a:pPr algn="just"/>
            <a:r>
              <a:rPr lang="en-US" dirty="0"/>
              <a:t>2</a:t>
            </a:r>
            <a:r>
              <a:rPr lang="en-US" baseline="30000" dirty="0"/>
              <a:t>5</a:t>
            </a:r>
            <a:r>
              <a:rPr lang="en-US" dirty="0"/>
              <a:t> = 32 different state</a:t>
            </a:r>
          </a:p>
          <a:p>
            <a:pPr algn="just"/>
            <a:r>
              <a:rPr lang="en-US" dirty="0"/>
              <a:t>These states (commands and answers) can be collected in 5 different categories:</a:t>
            </a:r>
          </a:p>
          <a:p>
            <a:pPr lvl="1" algn="just"/>
            <a:r>
              <a:rPr lang="tr-TR" dirty="0" err="1"/>
              <a:t>Mode</a:t>
            </a:r>
            <a:r>
              <a:rPr lang="tr-TR" dirty="0"/>
              <a:t> </a:t>
            </a:r>
            <a:r>
              <a:rPr lang="tr-TR" dirty="0" err="1"/>
              <a:t>setting</a:t>
            </a:r>
            <a:endParaRPr lang="tr-TR" dirty="0"/>
          </a:p>
          <a:p>
            <a:pPr lvl="1" algn="just"/>
            <a:r>
              <a:rPr lang="tr-TR" dirty="0" err="1"/>
              <a:t>Unnumbered</a:t>
            </a:r>
            <a:r>
              <a:rPr lang="tr-TR" dirty="0"/>
              <a:t> </a:t>
            </a:r>
            <a:r>
              <a:rPr lang="tr-TR" dirty="0" err="1"/>
              <a:t>exchange</a:t>
            </a:r>
            <a:endParaRPr lang="tr-TR" dirty="0"/>
          </a:p>
          <a:p>
            <a:pPr lvl="1" algn="just"/>
            <a:r>
              <a:rPr lang="tr-TR" dirty="0" err="1"/>
              <a:t>Disconnection</a:t>
            </a:r>
            <a:endParaRPr lang="tr-TR" dirty="0"/>
          </a:p>
          <a:p>
            <a:pPr lvl="1" algn="just"/>
            <a:r>
              <a:rPr lang="tr-TR" dirty="0" err="1"/>
              <a:t>Initialization</a:t>
            </a:r>
            <a:endParaRPr lang="tr-TR" dirty="0"/>
          </a:p>
          <a:p>
            <a:pPr lvl="1" algn="just"/>
            <a:r>
              <a:rPr lang="tr-TR" dirty="0" err="1"/>
              <a:t>Miscellaneous</a:t>
            </a:r>
            <a:endParaRPr lang="en-US" dirty="0"/>
          </a:p>
          <a:p>
            <a:pPr lvl="1" algn="just"/>
            <a:endParaRPr lang="en-US" dirty="0"/>
          </a:p>
          <a:p>
            <a:pPr algn="just"/>
            <a:endParaRPr lang="en-US" dirty="0"/>
          </a:p>
        </p:txBody>
      </p:sp>
      <p:pic>
        <p:nvPicPr>
          <p:cNvPr id="4" name="Picture 3">
            <a:extLst>
              <a:ext uri="{FF2B5EF4-FFF2-40B4-BE49-F238E27FC236}">
                <a16:creationId xmlns:a16="http://schemas.microsoft.com/office/drawing/2014/main" xmlns="" id="{6D2896E5-5EFE-6446-B535-4B37847729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1818" y="2142500"/>
            <a:ext cx="4737100" cy="622300"/>
          </a:xfrm>
          <a:prstGeom prst="rect">
            <a:avLst/>
          </a:prstGeom>
        </p:spPr>
      </p:pic>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13" name="Metin kutusu 12">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228992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80321" y="753228"/>
            <a:ext cx="9801591" cy="1080938"/>
          </a:xfrm>
        </p:spPr>
        <p:txBody>
          <a:bodyPr>
            <a:normAutofit/>
          </a:bodyPr>
          <a:lstStyle/>
          <a:p>
            <a:r>
              <a:rPr lang="en-US" sz="2600" b="1" dirty="0"/>
              <a:t>Synchronous Protocols – Bit Oriented – </a:t>
            </a:r>
            <a:br>
              <a:rPr lang="en-US" sz="2600" b="1" dirty="0"/>
            </a:br>
            <a:r>
              <a:rPr lang="tr-TR" sz="2600" b="1" dirty="0"/>
              <a:t>HDLC </a:t>
            </a:r>
            <a:r>
              <a:rPr lang="tr-TR" sz="2600" b="1" dirty="0" err="1"/>
              <a:t>Frame</a:t>
            </a:r>
            <a:r>
              <a:rPr lang="tr-TR" sz="2600" b="1" dirty="0"/>
              <a:t> </a:t>
            </a:r>
            <a:r>
              <a:rPr lang="tr-TR" sz="2600" b="1" dirty="0" err="1"/>
              <a:t>Structure</a:t>
            </a:r>
            <a:r>
              <a:rPr lang="tr-TR" sz="2600" b="1" dirty="0"/>
              <a:t> – </a:t>
            </a:r>
            <a:r>
              <a:rPr lang="tr-TR" sz="2600" b="1" dirty="0">
                <a:solidFill>
                  <a:srgbClr val="FFFF00"/>
                </a:solidFill>
              </a:rPr>
              <a:t>U-</a:t>
            </a:r>
            <a:r>
              <a:rPr lang="tr-TR" sz="2600" b="1" dirty="0" err="1">
                <a:solidFill>
                  <a:srgbClr val="FFFF00"/>
                </a:solidFill>
              </a:rPr>
              <a:t>Frame</a:t>
            </a:r>
            <a:r>
              <a:rPr lang="tr-TR" sz="2600" b="1" dirty="0">
                <a:solidFill>
                  <a:srgbClr val="FFFF00"/>
                </a:solidFill>
              </a:rPr>
              <a:t> – </a:t>
            </a:r>
            <a:r>
              <a:rPr lang="tr-TR" sz="2600" b="1" dirty="0" err="1">
                <a:solidFill>
                  <a:srgbClr val="FFFF00"/>
                </a:solidFill>
              </a:rPr>
              <a:t>Mode</a:t>
            </a:r>
            <a:r>
              <a:rPr lang="tr-TR" sz="2600" b="1" dirty="0">
                <a:solidFill>
                  <a:srgbClr val="FFFF00"/>
                </a:solidFill>
              </a:rPr>
              <a:t> </a:t>
            </a:r>
            <a:r>
              <a:rPr lang="tr-TR" sz="2600" b="1" dirty="0" err="1">
                <a:solidFill>
                  <a:srgbClr val="FFFF00"/>
                </a:solidFill>
              </a:rPr>
              <a:t>Setting</a:t>
            </a:r>
            <a:endParaRPr lang="x-none" sz="2600" b="1" dirty="0">
              <a:solidFill>
                <a:srgbClr val="FFFF00"/>
              </a:solidFill>
            </a:endParaRPr>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0" name="İçerik Yer Tutucusu 2">
            <a:extLst>
              <a:ext uri="{FF2B5EF4-FFF2-40B4-BE49-F238E27FC236}">
                <a16:creationId xmlns:a16="http://schemas.microsoft.com/office/drawing/2014/main" xmlns="" id="{0FA47124-23CC-6948-ADBD-859665C13A3F}"/>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How will the transmission be?</a:t>
            </a:r>
          </a:p>
          <a:p>
            <a:pPr lvl="1" algn="just"/>
            <a:r>
              <a:rPr lang="tr-TR" dirty="0"/>
              <a:t>00-001 (SNRM-Set Normal </a:t>
            </a:r>
            <a:r>
              <a:rPr lang="tr-TR" dirty="0" err="1"/>
              <a:t>Response</a:t>
            </a:r>
            <a:r>
              <a:rPr lang="tr-TR" dirty="0"/>
              <a:t> </a:t>
            </a:r>
            <a:r>
              <a:rPr lang="tr-TR" dirty="0" err="1"/>
              <a:t>Mode</a:t>
            </a:r>
            <a:r>
              <a:rPr lang="tr-TR" dirty="0"/>
              <a:t>) -&gt; w=7</a:t>
            </a:r>
          </a:p>
          <a:p>
            <a:pPr lvl="1" algn="just"/>
            <a:r>
              <a:rPr lang="tr-TR" dirty="0"/>
              <a:t>11-000 (SARM-Set </a:t>
            </a:r>
            <a:r>
              <a:rPr lang="tr-TR" dirty="0" err="1"/>
              <a:t>Async</a:t>
            </a:r>
            <a:r>
              <a:rPr lang="tr-TR" dirty="0"/>
              <a:t>. </a:t>
            </a:r>
            <a:r>
              <a:rPr lang="tr-TR" dirty="0" err="1"/>
              <a:t>Response</a:t>
            </a:r>
            <a:r>
              <a:rPr lang="tr-TR" dirty="0"/>
              <a:t> </a:t>
            </a:r>
            <a:r>
              <a:rPr lang="tr-TR" dirty="0" err="1"/>
              <a:t>Mode</a:t>
            </a:r>
            <a:r>
              <a:rPr lang="tr-TR" dirty="0"/>
              <a:t>) -&gt; w=7</a:t>
            </a:r>
          </a:p>
          <a:p>
            <a:pPr lvl="1" algn="just"/>
            <a:r>
              <a:rPr lang="tr-TR" dirty="0"/>
              <a:t>11-100 (SABM-Set </a:t>
            </a:r>
            <a:r>
              <a:rPr lang="tr-TR" dirty="0" err="1"/>
              <a:t>Async</a:t>
            </a:r>
            <a:r>
              <a:rPr lang="tr-TR" dirty="0"/>
              <a:t>. </a:t>
            </a:r>
            <a:r>
              <a:rPr lang="tr-TR" dirty="0" err="1"/>
              <a:t>Balanced</a:t>
            </a:r>
            <a:r>
              <a:rPr lang="tr-TR" dirty="0"/>
              <a:t> </a:t>
            </a:r>
            <a:r>
              <a:rPr lang="tr-TR" dirty="0" err="1"/>
              <a:t>Mode</a:t>
            </a:r>
            <a:r>
              <a:rPr lang="tr-TR" dirty="0"/>
              <a:t>) -&gt; w=7</a:t>
            </a:r>
          </a:p>
          <a:p>
            <a:pPr lvl="1" algn="just"/>
            <a:r>
              <a:rPr lang="tr-TR" dirty="0"/>
              <a:t>11-011 (SNRM </a:t>
            </a:r>
            <a:r>
              <a:rPr lang="tr-TR" dirty="0" err="1"/>
              <a:t>Extended</a:t>
            </a:r>
            <a:r>
              <a:rPr lang="tr-TR" dirty="0"/>
              <a:t>) -&gt; w=127</a:t>
            </a:r>
          </a:p>
          <a:p>
            <a:pPr lvl="1" algn="just"/>
            <a:r>
              <a:rPr lang="tr-TR" dirty="0"/>
              <a:t>11-010 (SARM </a:t>
            </a:r>
            <a:r>
              <a:rPr lang="tr-TR" dirty="0" err="1"/>
              <a:t>Extended</a:t>
            </a:r>
            <a:r>
              <a:rPr lang="tr-TR" dirty="0"/>
              <a:t>) -&gt; w=127</a:t>
            </a:r>
          </a:p>
          <a:p>
            <a:pPr lvl="1" algn="just"/>
            <a:r>
              <a:rPr lang="tr-TR" dirty="0"/>
              <a:t>11-110 (SABM </a:t>
            </a:r>
            <a:r>
              <a:rPr lang="tr-TR" dirty="0" err="1"/>
              <a:t>Extended</a:t>
            </a:r>
            <a:r>
              <a:rPr lang="tr-TR" dirty="0"/>
              <a:t>) -&gt; w=127</a:t>
            </a:r>
          </a:p>
          <a:p>
            <a:pPr lvl="1" algn="just"/>
            <a:endParaRPr lang="en-US" dirty="0"/>
          </a:p>
        </p:txBody>
      </p:sp>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9" name="Metin kutusu 8">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242375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tr-TR" dirty="0" err="1"/>
              <a:t>Enq</a:t>
            </a:r>
            <a:r>
              <a:rPr lang="tr-TR" dirty="0"/>
              <a:t>/</a:t>
            </a:r>
            <a:r>
              <a:rPr lang="tr-TR" dirty="0" err="1"/>
              <a:t>Ack</a:t>
            </a:r>
            <a:r>
              <a:rPr lang="tr-TR" dirty="0"/>
              <a:t> (</a:t>
            </a:r>
            <a:r>
              <a:rPr lang="tr-TR" dirty="0" err="1"/>
              <a:t>Enquiry</a:t>
            </a:r>
            <a:r>
              <a:rPr lang="tr-TR" dirty="0"/>
              <a:t>/</a:t>
            </a:r>
            <a:r>
              <a:rPr lang="tr-TR" dirty="0" err="1"/>
              <a:t>Acknowledgement</a:t>
            </a:r>
            <a:r>
              <a:rPr lang="tr-TR" dirty="0"/>
              <a:t>)</a:t>
            </a:r>
          </a:p>
        </p:txBody>
      </p:sp>
      <p:sp>
        <p:nvSpPr>
          <p:cNvPr id="12" name="Rectangle 4">
            <a:extLst>
              <a:ext uri="{FF2B5EF4-FFF2-40B4-BE49-F238E27FC236}">
                <a16:creationId xmlns="" xmlns:a16="http://schemas.microsoft.com/office/drawing/2014/main"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 xmlns:a16="http://schemas.microsoft.com/office/drawing/2014/main"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İçerik Yer Tutucusu 2">
            <a:extLst>
              <a:ext uri="{FF2B5EF4-FFF2-40B4-BE49-F238E27FC236}">
                <a16:creationId xmlns="" xmlns:a16="http://schemas.microsoft.com/office/drawing/2014/main" id="{C9289067-4EA2-EE41-AF9D-BDACADADFB8D}"/>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tr-TR" dirty="0"/>
              <a:t>Point </a:t>
            </a:r>
            <a:r>
              <a:rPr lang="tr-TR" dirty="0" err="1"/>
              <a:t>to</a:t>
            </a:r>
            <a:r>
              <a:rPr lang="tr-TR" dirty="0"/>
              <a:t> </a:t>
            </a:r>
            <a:r>
              <a:rPr lang="tr-TR" dirty="0" err="1"/>
              <a:t>point</a:t>
            </a:r>
            <a:r>
              <a:rPr lang="tr-TR" dirty="0"/>
              <a:t> (in </a:t>
            </a:r>
            <a:r>
              <a:rPr lang="tr-TR" dirty="0" err="1"/>
              <a:t>WANs</a:t>
            </a:r>
            <a:r>
              <a:rPr lang="tr-TR" dirty="0"/>
              <a:t>)</a:t>
            </a:r>
          </a:p>
          <a:p>
            <a:pPr algn="just"/>
            <a:r>
              <a:rPr lang="en-US" dirty="0"/>
              <a:t>Units are expected to have equal properties</a:t>
            </a:r>
            <a:endParaRPr lang="x-none" dirty="0"/>
          </a:p>
        </p:txBody>
      </p:sp>
      <p:pic>
        <p:nvPicPr>
          <p:cNvPr id="4" name="Picture 3">
            <a:extLst>
              <a:ext uri="{FF2B5EF4-FFF2-40B4-BE49-F238E27FC236}">
                <a16:creationId xmlns="" xmlns:a16="http://schemas.microsoft.com/office/drawing/2014/main" id="{30BDFBD9-A26C-7C41-B433-8AEB899600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4160" y="3473660"/>
            <a:ext cx="3675105" cy="2189424"/>
          </a:xfrm>
          <a:prstGeom prst="rect">
            <a:avLst/>
          </a:prstGeom>
        </p:spPr>
      </p:pic>
      <p:pic>
        <p:nvPicPr>
          <p:cNvPr id="7" name="Resim 9">
            <a:extLst>
              <a:ext uri="{FF2B5EF4-FFF2-40B4-BE49-F238E27FC236}">
                <a16:creationId xmlns="" xmlns:a16="http://schemas.microsoft.com/office/drawing/2014/main" id="{77B86469-520E-4B40-AE12-04D34F5B0D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0" name="Metin kutusu 9">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- 5</a:t>
            </a:r>
            <a:endParaRPr lang="tr-TR" dirty="0"/>
          </a:p>
        </p:txBody>
      </p:sp>
    </p:spTree>
    <p:extLst>
      <p:ext uri="{BB962C8B-B14F-4D97-AF65-F5344CB8AC3E}">
        <p14:creationId xmlns:p14="http://schemas.microsoft.com/office/powerpoint/2010/main" val="212534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0391 -0.00602 L 0.22109 -0.11898 " pathEditMode="relative" ptsTypes="AA">
                                      <p:cBhvr>
                                        <p:cTn id="18" dur="2000" fill="hold"/>
                                        <p:tgtEl>
                                          <p:spTgt spid="4"/>
                                        </p:tgtEl>
                                        <p:attrNameLst>
                                          <p:attrName>ppt_x</p:attrName>
                                          <p:attrName>ppt_y</p:attrName>
                                        </p:attrNameLst>
                                      </p:cBhvr>
                                    </p:animMotion>
                                  </p:childTnLst>
                                </p:cTn>
                              </p:par>
                              <p:par>
                                <p:cTn id="19" presetID="6" presetClass="emph" presetSubtype="0" fill="hold" nodeType="withEffect">
                                  <p:stCondLst>
                                    <p:cond delay="0"/>
                                  </p:stCondLst>
                                  <p:childTnLst>
                                    <p:animScale>
                                      <p:cBhvr>
                                        <p:cTn id="20" dur="2000" fill="hold"/>
                                        <p:tgtEl>
                                          <p:spTgt spid="4"/>
                                        </p:tgtEl>
                                      </p:cBhvr>
                                      <p:by x="250000" y="2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80321" y="753228"/>
            <a:ext cx="9801591" cy="1080938"/>
          </a:xfrm>
        </p:spPr>
        <p:txBody>
          <a:bodyPr>
            <a:noAutofit/>
          </a:bodyPr>
          <a:lstStyle/>
          <a:p>
            <a:r>
              <a:rPr lang="en-US" sz="2600" b="1" dirty="0"/>
              <a:t>Synchronous Protocols – Bit Oriented – </a:t>
            </a:r>
            <a:br>
              <a:rPr lang="en-US" sz="2600" b="1" dirty="0"/>
            </a:br>
            <a:r>
              <a:rPr lang="tr-TR" sz="2600" b="1" dirty="0"/>
              <a:t>HDLC </a:t>
            </a:r>
            <a:r>
              <a:rPr lang="tr-TR" sz="2600" b="1" dirty="0" err="1"/>
              <a:t>Frame</a:t>
            </a:r>
            <a:r>
              <a:rPr lang="tr-TR" sz="2600" b="1" dirty="0"/>
              <a:t> </a:t>
            </a:r>
            <a:r>
              <a:rPr lang="tr-TR" sz="2600" b="1" dirty="0" err="1"/>
              <a:t>Structure</a:t>
            </a:r>
            <a:r>
              <a:rPr lang="tr-TR" sz="2600" b="1" dirty="0"/>
              <a:t> – </a:t>
            </a:r>
            <a:r>
              <a:rPr lang="tr-TR" sz="2600" b="1" dirty="0">
                <a:solidFill>
                  <a:srgbClr val="FFFF00"/>
                </a:solidFill>
              </a:rPr>
              <a:t>U-</a:t>
            </a:r>
            <a:r>
              <a:rPr lang="tr-TR" sz="2600" b="1" dirty="0" err="1">
                <a:solidFill>
                  <a:srgbClr val="FFFF00"/>
                </a:solidFill>
              </a:rPr>
              <a:t>Frame</a:t>
            </a:r>
            <a:r>
              <a:rPr lang="tr-TR" sz="2600" b="1" dirty="0">
                <a:solidFill>
                  <a:srgbClr val="FFFF00"/>
                </a:solidFill>
              </a:rPr>
              <a:t> – </a:t>
            </a:r>
            <a:r>
              <a:rPr lang="tr-TR" sz="2600" b="1" dirty="0" err="1">
                <a:solidFill>
                  <a:srgbClr val="FFFF00"/>
                </a:solidFill>
              </a:rPr>
              <a:t>Unnumbered</a:t>
            </a:r>
            <a:r>
              <a:rPr lang="tr-TR" sz="2600" b="1" dirty="0">
                <a:solidFill>
                  <a:srgbClr val="FFFF00"/>
                </a:solidFill>
              </a:rPr>
              <a:t> Exchange</a:t>
            </a:r>
            <a:br>
              <a:rPr lang="tr-TR" sz="2600" b="1" dirty="0">
                <a:solidFill>
                  <a:srgbClr val="FFFF00"/>
                </a:solidFill>
              </a:rPr>
            </a:br>
            <a:endParaRPr lang="x-none" sz="2600" b="1" dirty="0">
              <a:solidFill>
                <a:srgbClr val="FFFF00"/>
              </a:solidFill>
            </a:endParaRPr>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0" name="İçerik Yer Tutucusu 2">
            <a:extLst>
              <a:ext uri="{FF2B5EF4-FFF2-40B4-BE49-F238E27FC236}">
                <a16:creationId xmlns:a16="http://schemas.microsoft.com/office/drawing/2014/main" xmlns="" id="{0FA47124-23CC-6948-ADBD-859665C13A3F}"/>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Data connection information exchange</a:t>
            </a:r>
          </a:p>
          <a:p>
            <a:pPr lvl="1" algn="just"/>
            <a:r>
              <a:rPr lang="tr-TR" dirty="0"/>
              <a:t>00-100 (UP-</a:t>
            </a:r>
            <a:r>
              <a:rPr lang="tr-TR" dirty="0" err="1"/>
              <a:t>Unnumbered</a:t>
            </a:r>
            <a:r>
              <a:rPr lang="tr-TR" dirty="0"/>
              <a:t> </a:t>
            </a:r>
            <a:r>
              <a:rPr lang="tr-TR" dirty="0" err="1"/>
              <a:t>Poll</a:t>
            </a:r>
            <a:r>
              <a:rPr lang="tr-TR" dirty="0"/>
              <a:t>): POLL </a:t>
            </a:r>
            <a:r>
              <a:rPr lang="tr-TR" dirty="0" err="1"/>
              <a:t>request</a:t>
            </a:r>
            <a:endParaRPr lang="tr-TR" dirty="0"/>
          </a:p>
          <a:p>
            <a:pPr lvl="1" algn="just"/>
            <a:r>
              <a:rPr lang="tr-TR" dirty="0"/>
              <a:t>00-000 (UI-</a:t>
            </a:r>
            <a:r>
              <a:rPr lang="tr-TR" dirty="0" err="1"/>
              <a:t>Unnumbered</a:t>
            </a:r>
            <a:r>
              <a:rPr lang="tr-TR" dirty="0"/>
              <a:t> </a:t>
            </a:r>
            <a:r>
              <a:rPr lang="tr-TR" dirty="0" err="1"/>
              <a:t>Info</a:t>
            </a:r>
            <a:r>
              <a:rPr lang="tr-TR" dirty="0"/>
              <a:t>): </a:t>
            </a:r>
            <a:r>
              <a:rPr lang="tr-TR" dirty="0" err="1"/>
              <a:t>exchange</a:t>
            </a:r>
            <a:r>
              <a:rPr lang="tr-TR" dirty="0"/>
              <a:t> of </a:t>
            </a:r>
            <a:r>
              <a:rPr lang="tr-TR" dirty="0" err="1"/>
              <a:t>date</a:t>
            </a:r>
            <a:r>
              <a:rPr lang="tr-TR" dirty="0"/>
              <a:t>/time </a:t>
            </a:r>
            <a:r>
              <a:rPr lang="tr-TR" dirty="0" err="1"/>
              <a:t>information</a:t>
            </a:r>
            <a:r>
              <a:rPr lang="tr-TR" dirty="0"/>
              <a:t> </a:t>
            </a:r>
            <a:r>
              <a:rPr lang="tr-TR" dirty="0" err="1"/>
              <a:t>to</a:t>
            </a:r>
            <a:r>
              <a:rPr lang="tr-TR" dirty="0"/>
              <a:t> be </a:t>
            </a:r>
            <a:r>
              <a:rPr lang="tr-TR" dirty="0" err="1"/>
              <a:t>used</a:t>
            </a:r>
            <a:r>
              <a:rPr lang="tr-TR" dirty="0"/>
              <a:t> </a:t>
            </a:r>
            <a:r>
              <a:rPr lang="tr-TR" dirty="0" err="1"/>
              <a:t>for</a:t>
            </a:r>
            <a:r>
              <a:rPr lang="tr-TR" dirty="0"/>
              <a:t> </a:t>
            </a:r>
            <a:r>
              <a:rPr lang="tr-TR" dirty="0" err="1"/>
              <a:t>sync</a:t>
            </a:r>
            <a:r>
              <a:rPr lang="tr-TR" dirty="0"/>
              <a:t>.</a:t>
            </a:r>
          </a:p>
          <a:p>
            <a:pPr lvl="2" algn="just"/>
            <a:r>
              <a:rPr lang="tr-TR" dirty="0"/>
              <a:t>UI </a:t>
            </a:r>
            <a:r>
              <a:rPr lang="tr-TR" dirty="0" err="1"/>
              <a:t>would</a:t>
            </a:r>
            <a:r>
              <a:rPr lang="tr-TR" dirty="0"/>
              <a:t> be a </a:t>
            </a:r>
            <a:r>
              <a:rPr lang="tr-TR" dirty="0" err="1"/>
              <a:t>command</a:t>
            </a:r>
            <a:r>
              <a:rPr lang="tr-TR" dirty="0"/>
              <a:t> </a:t>
            </a:r>
            <a:r>
              <a:rPr lang="tr-TR" dirty="0" err="1"/>
              <a:t>or</a:t>
            </a:r>
            <a:r>
              <a:rPr lang="tr-TR" dirty="0"/>
              <a:t> </a:t>
            </a:r>
            <a:r>
              <a:rPr lang="tr-TR" dirty="0" err="1"/>
              <a:t>answer</a:t>
            </a:r>
            <a:r>
              <a:rPr lang="tr-TR" dirty="0"/>
              <a:t>.</a:t>
            </a:r>
          </a:p>
          <a:p>
            <a:pPr lvl="3" algn="just"/>
            <a:r>
              <a:rPr lang="tr-TR" dirty="0" err="1"/>
              <a:t>If</a:t>
            </a:r>
            <a:r>
              <a:rPr lang="tr-TR" dirty="0"/>
              <a:t> it is </a:t>
            </a:r>
            <a:r>
              <a:rPr lang="tr-TR" dirty="0" err="1"/>
              <a:t>used</a:t>
            </a:r>
            <a:r>
              <a:rPr lang="tr-TR" dirty="0"/>
              <a:t> </a:t>
            </a:r>
            <a:r>
              <a:rPr lang="tr-TR" dirty="0" err="1"/>
              <a:t>for</a:t>
            </a:r>
            <a:r>
              <a:rPr lang="tr-TR" dirty="0"/>
              <a:t> </a:t>
            </a:r>
            <a:r>
              <a:rPr lang="tr-TR" dirty="0" err="1"/>
              <a:t>command</a:t>
            </a:r>
            <a:r>
              <a:rPr lang="tr-TR" dirty="0"/>
              <a:t>, it </a:t>
            </a:r>
            <a:r>
              <a:rPr lang="tr-TR" dirty="0" err="1"/>
              <a:t>transports</a:t>
            </a:r>
            <a:r>
              <a:rPr lang="tr-TR" dirty="0"/>
              <a:t> </a:t>
            </a:r>
            <a:r>
              <a:rPr lang="tr-TR" dirty="0" err="1"/>
              <a:t>list</a:t>
            </a:r>
            <a:r>
              <a:rPr lang="tr-TR" dirty="0"/>
              <a:t> of </a:t>
            </a:r>
            <a:r>
              <a:rPr lang="tr-TR" dirty="0" err="1"/>
              <a:t>parameters</a:t>
            </a:r>
            <a:r>
              <a:rPr lang="tr-TR" dirty="0"/>
              <a:t> </a:t>
            </a:r>
            <a:r>
              <a:rPr lang="tr-TR" dirty="0" err="1"/>
              <a:t>to</a:t>
            </a:r>
            <a:r>
              <a:rPr lang="tr-TR" dirty="0"/>
              <a:t> be </a:t>
            </a:r>
            <a:r>
              <a:rPr lang="tr-TR" dirty="0" err="1"/>
              <a:t>used</a:t>
            </a:r>
            <a:r>
              <a:rPr lang="tr-TR" dirty="0"/>
              <a:t> </a:t>
            </a:r>
            <a:r>
              <a:rPr lang="tr-TR" dirty="0" err="1"/>
              <a:t>for</a:t>
            </a:r>
            <a:r>
              <a:rPr lang="tr-TR" dirty="0"/>
              <a:t> </a:t>
            </a:r>
            <a:r>
              <a:rPr lang="tr-TR" dirty="0" err="1"/>
              <a:t>transmission</a:t>
            </a:r>
            <a:r>
              <a:rPr lang="tr-TR" dirty="0"/>
              <a:t>.</a:t>
            </a:r>
          </a:p>
          <a:p>
            <a:pPr lvl="3" algn="just"/>
            <a:r>
              <a:rPr lang="tr-TR" dirty="0" err="1"/>
              <a:t>If</a:t>
            </a:r>
            <a:r>
              <a:rPr lang="tr-TR" dirty="0"/>
              <a:t> it is </a:t>
            </a:r>
            <a:r>
              <a:rPr lang="tr-TR" dirty="0" err="1"/>
              <a:t>used</a:t>
            </a:r>
            <a:r>
              <a:rPr lang="tr-TR" dirty="0"/>
              <a:t> </a:t>
            </a:r>
            <a:r>
              <a:rPr lang="tr-TR" dirty="0" err="1"/>
              <a:t>for</a:t>
            </a:r>
            <a:r>
              <a:rPr lang="tr-TR" dirty="0"/>
              <a:t> </a:t>
            </a:r>
            <a:r>
              <a:rPr lang="tr-TR" dirty="0" err="1"/>
              <a:t>answer</a:t>
            </a:r>
            <a:r>
              <a:rPr lang="tr-TR" dirty="0"/>
              <a:t>, it </a:t>
            </a:r>
            <a:r>
              <a:rPr lang="tr-TR" dirty="0" err="1"/>
              <a:t>carries</a:t>
            </a:r>
            <a:r>
              <a:rPr lang="tr-TR" dirty="0"/>
              <a:t> </a:t>
            </a:r>
            <a:r>
              <a:rPr lang="tr-TR" dirty="0" err="1"/>
              <a:t>information</a:t>
            </a:r>
            <a:r>
              <a:rPr lang="tr-TR" dirty="0"/>
              <a:t> </a:t>
            </a:r>
            <a:r>
              <a:rPr lang="tr-TR" dirty="0" err="1"/>
              <a:t>that</a:t>
            </a:r>
            <a:r>
              <a:rPr lang="tr-TR" dirty="0"/>
              <a:t> </a:t>
            </a:r>
            <a:r>
              <a:rPr lang="tr-TR" dirty="0" err="1"/>
              <a:t>determines</a:t>
            </a:r>
            <a:r>
              <a:rPr lang="tr-TR" dirty="0"/>
              <a:t> </a:t>
            </a:r>
            <a:r>
              <a:rPr lang="tr-TR" dirty="0" err="1"/>
              <a:t>the</a:t>
            </a:r>
            <a:r>
              <a:rPr lang="tr-TR" dirty="0"/>
              <a:t> </a:t>
            </a:r>
            <a:r>
              <a:rPr lang="tr-TR" dirty="0" err="1"/>
              <a:t>capability</a:t>
            </a:r>
            <a:r>
              <a:rPr lang="tr-TR" dirty="0"/>
              <a:t> of </a:t>
            </a:r>
            <a:r>
              <a:rPr lang="tr-TR" dirty="0" err="1"/>
              <a:t>the</a:t>
            </a:r>
            <a:r>
              <a:rPr lang="tr-TR" dirty="0"/>
              <a:t> </a:t>
            </a:r>
            <a:r>
              <a:rPr lang="tr-TR" dirty="0" err="1"/>
              <a:t>receiver</a:t>
            </a:r>
            <a:r>
              <a:rPr lang="tr-TR" dirty="0"/>
              <a:t>.</a:t>
            </a:r>
          </a:p>
          <a:p>
            <a:pPr lvl="1" algn="just"/>
            <a:r>
              <a:rPr lang="tr-TR" dirty="0"/>
              <a:t>00-110 (UA-</a:t>
            </a:r>
            <a:r>
              <a:rPr lang="tr-TR" dirty="0" err="1"/>
              <a:t>Unnumbered</a:t>
            </a:r>
            <a:r>
              <a:rPr lang="tr-TR" dirty="0"/>
              <a:t> </a:t>
            </a:r>
            <a:r>
              <a:rPr lang="tr-TR" dirty="0" err="1"/>
              <a:t>Ack</a:t>
            </a:r>
            <a:r>
              <a:rPr lang="tr-TR" dirty="0"/>
              <a:t>)</a:t>
            </a:r>
            <a:r>
              <a:rPr lang="x-none" dirty="0"/>
              <a:t>: </a:t>
            </a:r>
            <a:r>
              <a:rPr lang="en-US" dirty="0"/>
              <a:t>Sent in response to the UP command</a:t>
            </a:r>
          </a:p>
        </p:txBody>
      </p:sp>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9" name="Metin kutusu 8">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141451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80321" y="753228"/>
            <a:ext cx="9801591" cy="1080938"/>
          </a:xfrm>
        </p:spPr>
        <p:txBody>
          <a:bodyPr>
            <a:normAutofit/>
          </a:bodyPr>
          <a:lstStyle/>
          <a:p>
            <a:r>
              <a:rPr lang="en-US" sz="2600" b="1" dirty="0"/>
              <a:t>Synchronous Protocols – Bit Oriented – </a:t>
            </a:r>
            <a:br>
              <a:rPr lang="en-US" sz="2600" b="1" dirty="0"/>
            </a:br>
            <a:r>
              <a:rPr lang="tr-TR" sz="2600" b="1" dirty="0"/>
              <a:t>HDLC </a:t>
            </a:r>
            <a:r>
              <a:rPr lang="tr-TR" sz="2600" b="1" dirty="0" err="1"/>
              <a:t>Frame</a:t>
            </a:r>
            <a:r>
              <a:rPr lang="tr-TR" sz="2600" b="1" dirty="0"/>
              <a:t> </a:t>
            </a:r>
            <a:r>
              <a:rPr lang="tr-TR" sz="2600" b="1" dirty="0" err="1"/>
              <a:t>Structure</a:t>
            </a:r>
            <a:r>
              <a:rPr lang="tr-TR" sz="2600" b="1" dirty="0"/>
              <a:t> – </a:t>
            </a:r>
            <a:r>
              <a:rPr lang="tr-TR" sz="2600" b="1" dirty="0">
                <a:solidFill>
                  <a:srgbClr val="FFFF00"/>
                </a:solidFill>
              </a:rPr>
              <a:t>U-</a:t>
            </a:r>
            <a:r>
              <a:rPr lang="tr-TR" sz="2600" b="1" dirty="0" err="1">
                <a:solidFill>
                  <a:srgbClr val="FFFF00"/>
                </a:solidFill>
              </a:rPr>
              <a:t>Frame</a:t>
            </a:r>
            <a:r>
              <a:rPr lang="tr-TR" sz="2600" b="1" dirty="0">
                <a:solidFill>
                  <a:srgbClr val="FFFF00"/>
                </a:solidFill>
              </a:rPr>
              <a:t> – </a:t>
            </a:r>
            <a:r>
              <a:rPr lang="tr-TR" sz="2600" b="1" dirty="0" err="1">
                <a:solidFill>
                  <a:srgbClr val="FFFF00"/>
                </a:solidFill>
              </a:rPr>
              <a:t>Disconnection</a:t>
            </a:r>
            <a:endParaRPr lang="x-none" sz="2600" b="1" dirty="0">
              <a:solidFill>
                <a:srgbClr val="FFFF00"/>
              </a:solidFill>
            </a:endParaRPr>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0" name="İçerik Yer Tutucusu 2">
            <a:extLst>
              <a:ext uri="{FF2B5EF4-FFF2-40B4-BE49-F238E27FC236}">
                <a16:creationId xmlns:a16="http://schemas.microsoft.com/office/drawing/2014/main" xmlns="" id="{0FA47124-23CC-6948-ADBD-859665C13A3F}"/>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There are 3 types of disconnection command.</a:t>
            </a:r>
          </a:p>
          <a:p>
            <a:pPr lvl="1" algn="just"/>
            <a:r>
              <a:rPr lang="tr-TR" dirty="0"/>
              <a:t>00-010 (DISC): </a:t>
            </a:r>
            <a:r>
              <a:rPr lang="tr-TR" dirty="0">
                <a:solidFill>
                  <a:srgbClr val="FFFF00"/>
                </a:solidFill>
              </a:rPr>
              <a:t>Sent </a:t>
            </a:r>
            <a:r>
              <a:rPr lang="tr-TR" dirty="0" err="1">
                <a:solidFill>
                  <a:srgbClr val="FFFF00"/>
                </a:solidFill>
              </a:rPr>
              <a:t>by</a:t>
            </a:r>
            <a:r>
              <a:rPr lang="tr-TR" dirty="0">
                <a:solidFill>
                  <a:srgbClr val="FFFF00"/>
                </a:solidFill>
              </a:rPr>
              <a:t> </a:t>
            </a:r>
            <a:r>
              <a:rPr lang="tr-TR" dirty="0" err="1">
                <a:solidFill>
                  <a:srgbClr val="FFFF00"/>
                </a:solidFill>
              </a:rPr>
              <a:t>the</a:t>
            </a:r>
            <a:r>
              <a:rPr lang="tr-TR" dirty="0">
                <a:solidFill>
                  <a:srgbClr val="FFFF00"/>
                </a:solidFill>
              </a:rPr>
              <a:t> </a:t>
            </a:r>
            <a:r>
              <a:rPr lang="tr-TR" dirty="0" err="1">
                <a:solidFill>
                  <a:srgbClr val="FFFF00"/>
                </a:solidFill>
              </a:rPr>
              <a:t>first</a:t>
            </a:r>
            <a:r>
              <a:rPr lang="tr-TR" dirty="0">
                <a:solidFill>
                  <a:srgbClr val="FFFF00"/>
                </a:solidFill>
              </a:rPr>
              <a:t> </a:t>
            </a:r>
            <a:r>
              <a:rPr lang="tr-TR" dirty="0" err="1">
                <a:solidFill>
                  <a:srgbClr val="FFFF00"/>
                </a:solidFill>
              </a:rPr>
              <a:t>side</a:t>
            </a:r>
            <a:r>
              <a:rPr lang="tr-TR" dirty="0">
                <a:solidFill>
                  <a:srgbClr val="FFFF00"/>
                </a:solidFill>
              </a:rPr>
              <a:t> </a:t>
            </a:r>
            <a:r>
              <a:rPr lang="tr-TR" dirty="0" err="1"/>
              <a:t>to</a:t>
            </a:r>
            <a:r>
              <a:rPr lang="tr-TR" dirty="0"/>
              <a:t> </a:t>
            </a:r>
            <a:r>
              <a:rPr lang="tr-TR" dirty="0" err="1"/>
              <a:t>terminate</a:t>
            </a:r>
            <a:r>
              <a:rPr lang="tr-TR" dirty="0"/>
              <a:t> </a:t>
            </a:r>
            <a:r>
              <a:rPr lang="tr-TR" dirty="0" err="1"/>
              <a:t>the</a:t>
            </a:r>
            <a:r>
              <a:rPr lang="tr-TR" dirty="0"/>
              <a:t> </a:t>
            </a:r>
            <a:r>
              <a:rPr lang="tr-TR" dirty="0" err="1"/>
              <a:t>connection</a:t>
            </a:r>
            <a:r>
              <a:rPr lang="tr-TR" dirty="0"/>
              <a:t> </a:t>
            </a:r>
            <a:r>
              <a:rPr lang="tr-TR" dirty="0" err="1"/>
              <a:t>to</a:t>
            </a:r>
            <a:r>
              <a:rPr lang="tr-TR" dirty="0"/>
              <a:t> </a:t>
            </a:r>
            <a:r>
              <a:rPr lang="tr-TR" dirty="0" err="1"/>
              <a:t>the</a:t>
            </a:r>
            <a:r>
              <a:rPr lang="tr-TR" dirty="0"/>
              <a:t> </a:t>
            </a:r>
            <a:r>
              <a:rPr lang="tr-TR" dirty="0" err="1"/>
              <a:t>other</a:t>
            </a:r>
            <a:r>
              <a:rPr lang="tr-TR" dirty="0"/>
              <a:t>.</a:t>
            </a:r>
            <a:r>
              <a:rPr lang="x-none" dirty="0"/>
              <a:t> </a:t>
            </a:r>
          </a:p>
          <a:p>
            <a:pPr lvl="1" algn="just"/>
            <a:r>
              <a:rPr lang="tr-TR" dirty="0"/>
              <a:t>00-010 (RD)</a:t>
            </a:r>
            <a:r>
              <a:rPr lang="x-none" dirty="0"/>
              <a:t>: </a:t>
            </a:r>
            <a:r>
              <a:rPr lang="en-US" dirty="0"/>
              <a:t>It is used to notify the request to terminate the connection </a:t>
            </a:r>
            <a:r>
              <a:rPr lang="en-US" dirty="0">
                <a:solidFill>
                  <a:srgbClr val="FFFF00"/>
                </a:solidFill>
              </a:rPr>
              <a:t>from the second station </a:t>
            </a:r>
            <a:r>
              <a:rPr lang="en-US" dirty="0"/>
              <a:t>to the first.</a:t>
            </a:r>
            <a:endParaRPr lang="x-none" dirty="0"/>
          </a:p>
          <a:p>
            <a:pPr lvl="1" algn="just"/>
            <a:r>
              <a:rPr lang="tr-TR" dirty="0"/>
              <a:t>11-000 (DM)</a:t>
            </a:r>
            <a:r>
              <a:rPr lang="x-none" dirty="0"/>
              <a:t>: </a:t>
            </a:r>
            <a:r>
              <a:rPr lang="en-US" dirty="0">
                <a:solidFill>
                  <a:srgbClr val="FFFF00"/>
                </a:solidFill>
              </a:rPr>
              <a:t>When the address is sent </a:t>
            </a:r>
            <a:r>
              <a:rPr lang="en-US" dirty="0"/>
              <a:t>from the specified station to the station wishing to </a:t>
            </a:r>
            <a:r>
              <a:rPr lang="en-US" dirty="0">
                <a:solidFill>
                  <a:srgbClr val="FFFF00"/>
                </a:solidFill>
              </a:rPr>
              <a:t>establish the connection</a:t>
            </a:r>
            <a:r>
              <a:rPr lang="en-US" dirty="0"/>
              <a:t>, </a:t>
            </a:r>
            <a:r>
              <a:rPr lang="en-US" dirty="0">
                <a:solidFill>
                  <a:srgbClr val="FFFF00"/>
                </a:solidFill>
              </a:rPr>
              <a:t>it is sent as negative feedback </a:t>
            </a:r>
            <a:r>
              <a:rPr lang="en-US" dirty="0"/>
              <a:t>information to the </a:t>
            </a:r>
            <a:r>
              <a:rPr lang="en-US" dirty="0">
                <a:solidFill>
                  <a:srgbClr val="FFFF00"/>
                </a:solidFill>
              </a:rPr>
              <a:t>mode setting command</a:t>
            </a:r>
            <a:r>
              <a:rPr lang="en-US" dirty="0"/>
              <a:t>.</a:t>
            </a:r>
          </a:p>
          <a:p>
            <a:pPr algn="just"/>
            <a:endParaRPr lang="x-none" dirty="0"/>
          </a:p>
        </p:txBody>
      </p:sp>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9" name="Metin kutusu 8">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205027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80321" y="753228"/>
            <a:ext cx="9801591" cy="1080938"/>
          </a:xfrm>
        </p:spPr>
        <p:txBody>
          <a:bodyPr>
            <a:normAutofit/>
          </a:bodyPr>
          <a:lstStyle/>
          <a:p>
            <a:r>
              <a:rPr lang="en-US" sz="2600" b="1" dirty="0"/>
              <a:t>Synchronous Protocols – Bit Oriented – </a:t>
            </a:r>
            <a:br>
              <a:rPr lang="en-US" sz="2600" b="1" dirty="0"/>
            </a:br>
            <a:r>
              <a:rPr lang="tr-TR" sz="2600" b="1" dirty="0"/>
              <a:t>HDLC </a:t>
            </a:r>
            <a:r>
              <a:rPr lang="tr-TR" sz="2600" b="1" dirty="0" err="1"/>
              <a:t>Frame</a:t>
            </a:r>
            <a:r>
              <a:rPr lang="tr-TR" sz="2600" b="1" dirty="0"/>
              <a:t> </a:t>
            </a:r>
            <a:r>
              <a:rPr lang="tr-TR" sz="2600" b="1" dirty="0" err="1"/>
              <a:t>Structure</a:t>
            </a:r>
            <a:r>
              <a:rPr lang="tr-TR" sz="2600" b="1" dirty="0"/>
              <a:t> – </a:t>
            </a:r>
            <a:r>
              <a:rPr lang="tr-TR" sz="2600" b="1" dirty="0">
                <a:solidFill>
                  <a:srgbClr val="FFFF00"/>
                </a:solidFill>
              </a:rPr>
              <a:t>U-</a:t>
            </a:r>
            <a:r>
              <a:rPr lang="tr-TR" sz="2600" b="1" dirty="0" err="1">
                <a:solidFill>
                  <a:srgbClr val="FFFF00"/>
                </a:solidFill>
              </a:rPr>
              <a:t>Frame</a:t>
            </a:r>
            <a:r>
              <a:rPr lang="tr-TR" sz="2600" b="1" dirty="0">
                <a:solidFill>
                  <a:srgbClr val="FFFF00"/>
                </a:solidFill>
              </a:rPr>
              <a:t> – </a:t>
            </a:r>
            <a:r>
              <a:rPr lang="tr-TR" sz="2600" b="1" dirty="0" err="1">
                <a:solidFill>
                  <a:srgbClr val="FFFF00"/>
                </a:solidFill>
              </a:rPr>
              <a:t>Initialization</a:t>
            </a:r>
            <a:endParaRPr lang="x-none" sz="2600" b="1" dirty="0">
              <a:solidFill>
                <a:srgbClr val="FFFF00"/>
              </a:solidFill>
            </a:endParaRPr>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0" name="İçerik Yer Tutucusu 2">
            <a:extLst>
              <a:ext uri="{FF2B5EF4-FFF2-40B4-BE49-F238E27FC236}">
                <a16:creationId xmlns:a16="http://schemas.microsoft.com/office/drawing/2014/main" xmlns="" id="{0FA47124-23CC-6948-ADBD-859665C13A3F}"/>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Used for initializations for all sides.</a:t>
            </a:r>
          </a:p>
          <a:p>
            <a:pPr lvl="1" algn="just"/>
            <a:r>
              <a:rPr lang="tr-TR" dirty="0"/>
              <a:t>10-000 </a:t>
            </a:r>
            <a:r>
              <a:rPr lang="tr-TR" dirty="0" err="1"/>
              <a:t>with</a:t>
            </a:r>
            <a:r>
              <a:rPr lang="tr-TR" dirty="0"/>
              <a:t> P (SIM-Set </a:t>
            </a:r>
            <a:r>
              <a:rPr lang="tr-TR" dirty="0" err="1"/>
              <a:t>Initialization</a:t>
            </a:r>
            <a:r>
              <a:rPr lang="tr-TR" dirty="0"/>
              <a:t> </a:t>
            </a:r>
            <a:r>
              <a:rPr lang="tr-TR" dirty="0" err="1"/>
              <a:t>Mode</a:t>
            </a:r>
            <a:r>
              <a:rPr lang="tr-TR" dirty="0"/>
              <a:t>)</a:t>
            </a:r>
          </a:p>
          <a:p>
            <a:pPr lvl="2" algn="just"/>
            <a:r>
              <a:rPr lang="en-US" dirty="0"/>
              <a:t>Command is sent from the first station to the second</a:t>
            </a:r>
          </a:p>
          <a:p>
            <a:pPr lvl="2" algn="just"/>
            <a:r>
              <a:rPr lang="en-US" dirty="0"/>
              <a:t>UI command will be sent in response to SIM command</a:t>
            </a:r>
          </a:p>
          <a:p>
            <a:pPr lvl="1" algn="just"/>
            <a:r>
              <a:rPr lang="tr-TR" dirty="0"/>
              <a:t>10-000 </a:t>
            </a:r>
            <a:r>
              <a:rPr lang="tr-TR" dirty="0" err="1"/>
              <a:t>with</a:t>
            </a:r>
            <a:r>
              <a:rPr lang="tr-TR" dirty="0"/>
              <a:t> F (RIM-</a:t>
            </a:r>
            <a:r>
              <a:rPr lang="tr-TR" dirty="0" err="1"/>
              <a:t>Request</a:t>
            </a:r>
            <a:r>
              <a:rPr lang="tr-TR" dirty="0"/>
              <a:t> </a:t>
            </a:r>
            <a:r>
              <a:rPr lang="tr-TR" dirty="0" err="1"/>
              <a:t>Initialization</a:t>
            </a:r>
            <a:r>
              <a:rPr lang="tr-TR" dirty="0"/>
              <a:t> </a:t>
            </a:r>
            <a:r>
              <a:rPr lang="tr-TR" dirty="0" err="1"/>
              <a:t>Mode</a:t>
            </a:r>
            <a:r>
              <a:rPr lang="tr-TR" dirty="0"/>
              <a:t>)</a:t>
            </a:r>
          </a:p>
          <a:p>
            <a:pPr lvl="2" algn="just"/>
            <a:r>
              <a:rPr lang="tr-TR" dirty="0" err="1"/>
              <a:t>It</a:t>
            </a:r>
            <a:r>
              <a:rPr lang="tr-TR" dirty="0"/>
              <a:t> </a:t>
            </a:r>
            <a:r>
              <a:rPr lang="tr-TR" dirty="0" err="1"/>
              <a:t>means</a:t>
            </a:r>
            <a:r>
              <a:rPr lang="tr-TR" dirty="0"/>
              <a:t> </a:t>
            </a:r>
            <a:r>
              <a:rPr lang="tr-TR" dirty="0" err="1"/>
              <a:t>that</a:t>
            </a:r>
            <a:r>
              <a:rPr lang="tr-TR" dirty="0"/>
              <a:t> «I am </a:t>
            </a:r>
            <a:r>
              <a:rPr lang="tr-TR" dirty="0" err="1"/>
              <a:t>waiting</a:t>
            </a:r>
            <a:r>
              <a:rPr lang="tr-TR" dirty="0"/>
              <a:t> SIM </a:t>
            </a:r>
            <a:r>
              <a:rPr lang="tr-TR" dirty="0" err="1"/>
              <a:t>commad</a:t>
            </a:r>
            <a:r>
              <a:rPr lang="tr-TR" dirty="0"/>
              <a:t>»</a:t>
            </a:r>
          </a:p>
          <a:p>
            <a:pPr lvl="2" algn="just"/>
            <a:r>
              <a:rPr lang="tr-TR" dirty="0" err="1"/>
              <a:t>It</a:t>
            </a:r>
            <a:r>
              <a:rPr lang="tr-TR" dirty="0"/>
              <a:t> is </a:t>
            </a:r>
            <a:r>
              <a:rPr lang="tr-TR" dirty="0" err="1"/>
              <a:t>used</a:t>
            </a:r>
            <a:r>
              <a:rPr lang="tr-TR" dirty="0"/>
              <a:t> </a:t>
            </a:r>
            <a:r>
              <a:rPr lang="tr-TR" dirty="0" err="1"/>
              <a:t>when</a:t>
            </a:r>
            <a:r>
              <a:rPr lang="tr-TR" dirty="0"/>
              <a:t> </a:t>
            </a:r>
            <a:r>
              <a:rPr lang="tr-TR" dirty="0" err="1"/>
              <a:t>the</a:t>
            </a:r>
            <a:r>
              <a:rPr lang="tr-TR" dirty="0"/>
              <a:t> </a:t>
            </a:r>
            <a:r>
              <a:rPr lang="tr-TR" dirty="0" err="1"/>
              <a:t>second</a:t>
            </a:r>
            <a:r>
              <a:rPr lang="tr-TR" dirty="0"/>
              <a:t> </a:t>
            </a:r>
            <a:r>
              <a:rPr lang="tr-TR" dirty="0" err="1"/>
              <a:t>station</a:t>
            </a:r>
            <a:r>
              <a:rPr lang="tr-TR" dirty="0"/>
              <a:t> </a:t>
            </a:r>
            <a:r>
              <a:rPr lang="tr-TR" dirty="0" err="1"/>
              <a:t>cannot</a:t>
            </a:r>
            <a:r>
              <a:rPr lang="tr-TR" dirty="0"/>
              <a:t> </a:t>
            </a:r>
            <a:r>
              <a:rPr lang="tr-TR" dirty="0" err="1"/>
              <a:t>respond</a:t>
            </a:r>
            <a:r>
              <a:rPr lang="tr-TR" dirty="0"/>
              <a:t> </a:t>
            </a:r>
            <a:r>
              <a:rPr lang="tr-TR" dirty="0" err="1"/>
              <a:t>to</a:t>
            </a:r>
            <a:r>
              <a:rPr lang="tr-TR" dirty="0"/>
              <a:t> </a:t>
            </a:r>
            <a:r>
              <a:rPr lang="tr-TR" dirty="0" err="1"/>
              <a:t>the</a:t>
            </a:r>
            <a:r>
              <a:rPr lang="tr-TR" dirty="0"/>
              <a:t> </a:t>
            </a:r>
            <a:r>
              <a:rPr lang="tr-TR" dirty="0" err="1"/>
              <a:t>mode</a:t>
            </a:r>
            <a:r>
              <a:rPr lang="tr-TR" dirty="0"/>
              <a:t> </a:t>
            </a:r>
            <a:r>
              <a:rPr lang="tr-TR" dirty="0" err="1"/>
              <a:t>setting</a:t>
            </a:r>
            <a:r>
              <a:rPr lang="tr-TR" dirty="0"/>
              <a:t> </a:t>
            </a:r>
            <a:r>
              <a:rPr lang="tr-TR" dirty="0" err="1"/>
              <a:t>command</a:t>
            </a:r>
            <a:r>
              <a:rPr lang="tr-TR" dirty="0"/>
              <a:t> </a:t>
            </a:r>
            <a:r>
              <a:rPr lang="tr-TR" dirty="0" err="1"/>
              <a:t>without</a:t>
            </a:r>
            <a:r>
              <a:rPr lang="tr-TR" dirty="0"/>
              <a:t> </a:t>
            </a:r>
            <a:r>
              <a:rPr lang="tr-TR" dirty="0" err="1"/>
              <a:t>receiving</a:t>
            </a:r>
            <a:r>
              <a:rPr lang="tr-TR" dirty="0"/>
              <a:t> </a:t>
            </a:r>
            <a:r>
              <a:rPr lang="tr-TR" dirty="0" err="1"/>
              <a:t>the</a:t>
            </a:r>
            <a:r>
              <a:rPr lang="tr-TR" dirty="0"/>
              <a:t> SIM </a:t>
            </a:r>
            <a:r>
              <a:rPr lang="tr-TR" dirty="0" err="1"/>
              <a:t>command</a:t>
            </a:r>
            <a:r>
              <a:rPr lang="tr-TR" dirty="0"/>
              <a:t> </a:t>
            </a:r>
            <a:r>
              <a:rPr lang="tr-TR" dirty="0" err="1"/>
              <a:t>from</a:t>
            </a:r>
            <a:r>
              <a:rPr lang="tr-TR" dirty="0"/>
              <a:t> </a:t>
            </a:r>
            <a:r>
              <a:rPr lang="tr-TR" dirty="0" err="1"/>
              <a:t>the</a:t>
            </a:r>
            <a:r>
              <a:rPr lang="tr-TR" dirty="0"/>
              <a:t> </a:t>
            </a:r>
            <a:r>
              <a:rPr lang="tr-TR" dirty="0" err="1"/>
              <a:t>first</a:t>
            </a:r>
            <a:r>
              <a:rPr lang="tr-TR" dirty="0"/>
              <a:t>.</a:t>
            </a:r>
          </a:p>
          <a:p>
            <a:pPr lvl="1" algn="just"/>
            <a:endParaRPr lang="tr-TR" dirty="0"/>
          </a:p>
          <a:p>
            <a:pPr lvl="1" algn="just"/>
            <a:endParaRPr lang="en-US" dirty="0"/>
          </a:p>
          <a:p>
            <a:pPr algn="just"/>
            <a:endParaRPr lang="en-US" dirty="0"/>
          </a:p>
        </p:txBody>
      </p:sp>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9" name="Metin kutusu 8">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292239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80321" y="753228"/>
            <a:ext cx="9801591" cy="1080938"/>
          </a:xfrm>
        </p:spPr>
        <p:txBody>
          <a:bodyPr>
            <a:normAutofit/>
          </a:bodyPr>
          <a:lstStyle/>
          <a:p>
            <a:r>
              <a:rPr lang="en-US" sz="2600" b="1" dirty="0"/>
              <a:t>Synchronous Protocols – Bit Oriented – </a:t>
            </a:r>
            <a:br>
              <a:rPr lang="en-US" sz="2600" b="1" dirty="0"/>
            </a:br>
            <a:r>
              <a:rPr lang="tr-TR" sz="2600" b="1" dirty="0"/>
              <a:t>HDLC </a:t>
            </a:r>
            <a:r>
              <a:rPr lang="tr-TR" sz="2600" b="1" dirty="0" err="1"/>
              <a:t>Frame</a:t>
            </a:r>
            <a:r>
              <a:rPr lang="tr-TR" sz="2600" b="1" dirty="0"/>
              <a:t> </a:t>
            </a:r>
            <a:r>
              <a:rPr lang="tr-TR" sz="2600" b="1" dirty="0" err="1"/>
              <a:t>Structure</a:t>
            </a:r>
            <a:r>
              <a:rPr lang="tr-TR" sz="2600" b="1" dirty="0"/>
              <a:t> – </a:t>
            </a:r>
            <a:r>
              <a:rPr lang="tr-TR" sz="2600" b="1" dirty="0">
                <a:solidFill>
                  <a:srgbClr val="FFFF00"/>
                </a:solidFill>
              </a:rPr>
              <a:t>U-</a:t>
            </a:r>
            <a:r>
              <a:rPr lang="tr-TR" sz="2600" b="1" dirty="0" err="1">
                <a:solidFill>
                  <a:srgbClr val="FFFF00"/>
                </a:solidFill>
              </a:rPr>
              <a:t>Frame</a:t>
            </a:r>
            <a:r>
              <a:rPr lang="tr-TR" sz="2600" b="1" dirty="0">
                <a:solidFill>
                  <a:srgbClr val="FFFF00"/>
                </a:solidFill>
              </a:rPr>
              <a:t> – </a:t>
            </a:r>
            <a:r>
              <a:rPr lang="tr-TR" sz="2600" b="1" dirty="0" err="1">
                <a:solidFill>
                  <a:srgbClr val="FFFF00"/>
                </a:solidFill>
              </a:rPr>
              <a:t>Miscellaneous</a:t>
            </a:r>
            <a:endParaRPr lang="x-none" sz="2600" b="1" dirty="0">
              <a:solidFill>
                <a:srgbClr val="FFFF00"/>
              </a:solidFill>
            </a:endParaRPr>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0" name="İçerik Yer Tutucusu 2">
            <a:extLst>
              <a:ext uri="{FF2B5EF4-FFF2-40B4-BE49-F238E27FC236}">
                <a16:creationId xmlns:a16="http://schemas.microsoft.com/office/drawing/2014/main" xmlns="" id="{0FA47124-23CC-6948-ADBD-859665C13A3F}"/>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tr-TR" dirty="0"/>
              <a:t>11-001 (RESET)</a:t>
            </a:r>
            <a:endParaRPr lang="x-none" dirty="0"/>
          </a:p>
          <a:p>
            <a:pPr lvl="1" algn="just"/>
            <a:r>
              <a:rPr lang="en-US" dirty="0"/>
              <a:t>This is usually sent in response to a received FRMR code.</a:t>
            </a:r>
          </a:p>
          <a:p>
            <a:pPr lvl="1" algn="just"/>
            <a:r>
              <a:rPr lang="en-US" dirty="0"/>
              <a:t>Explains that the secondary station must do the same</a:t>
            </a:r>
            <a:endParaRPr lang="x-none" dirty="0"/>
          </a:p>
          <a:p>
            <a:pPr algn="just"/>
            <a:r>
              <a:rPr lang="tr-TR" dirty="0"/>
              <a:t>11-101 (XID)</a:t>
            </a:r>
          </a:p>
          <a:p>
            <a:pPr lvl="1" algn="just"/>
            <a:r>
              <a:rPr lang="en-US" dirty="0"/>
              <a:t>Emphasizes that a </a:t>
            </a:r>
            <a:r>
              <a:rPr lang="en-US" dirty="0">
                <a:solidFill>
                  <a:srgbClr val="FFFF00"/>
                </a:solidFill>
              </a:rPr>
              <a:t>self-determining information is requested </a:t>
            </a:r>
            <a:r>
              <a:rPr lang="en-US" dirty="0"/>
              <a:t>from the secondary station.</a:t>
            </a:r>
            <a:endParaRPr lang="x-none" dirty="0"/>
          </a:p>
          <a:p>
            <a:pPr lvl="1" algn="just"/>
            <a:r>
              <a:rPr lang="en-US" dirty="0"/>
              <a:t>Like questioning what your address is</a:t>
            </a:r>
            <a:endParaRPr lang="x-none" dirty="0"/>
          </a:p>
          <a:p>
            <a:pPr algn="just"/>
            <a:r>
              <a:rPr lang="tr-TR" dirty="0"/>
              <a:t>10-001 (FRMR)</a:t>
            </a:r>
            <a:endParaRPr lang="x-none" dirty="0"/>
          </a:p>
          <a:p>
            <a:pPr lvl="1" algn="just"/>
            <a:r>
              <a:rPr lang="en-US" dirty="0"/>
              <a:t>Used to determine that a </a:t>
            </a:r>
            <a:r>
              <a:rPr lang="en-US" dirty="0">
                <a:solidFill>
                  <a:srgbClr val="FFFF00"/>
                </a:solidFill>
              </a:rPr>
              <a:t>syntax error </a:t>
            </a:r>
            <a:r>
              <a:rPr lang="en-US" dirty="0"/>
              <a:t>was encountered in the received frame.</a:t>
            </a:r>
          </a:p>
        </p:txBody>
      </p:sp>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9" name="Metin kutusu 8">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130954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80321" y="753228"/>
            <a:ext cx="9801591" cy="1080938"/>
          </a:xfrm>
        </p:spPr>
        <p:txBody>
          <a:bodyPr>
            <a:normAutofit fontScale="90000"/>
          </a:bodyPr>
          <a:lstStyle/>
          <a:p>
            <a:pPr algn="just"/>
            <a:r>
              <a:rPr lang="en-US" b="1" dirty="0"/>
              <a:t>Synchronous Protocols – Bit Oriented – </a:t>
            </a:r>
            <a:br>
              <a:rPr lang="en-US" b="1" dirty="0"/>
            </a:br>
            <a:r>
              <a:rPr lang="tr-TR" b="1" dirty="0"/>
              <a:t>HDLC </a:t>
            </a:r>
            <a:r>
              <a:rPr lang="tr-TR" b="1" dirty="0" err="1"/>
              <a:t>Frame</a:t>
            </a:r>
            <a:r>
              <a:rPr lang="tr-TR" b="1" dirty="0"/>
              <a:t> </a:t>
            </a:r>
            <a:r>
              <a:rPr lang="tr-TR" b="1" dirty="0" err="1"/>
              <a:t>Structure</a:t>
            </a:r>
            <a:r>
              <a:rPr lang="tr-TR" b="1" dirty="0"/>
              <a:t> – </a:t>
            </a:r>
            <a:r>
              <a:rPr lang="tr-TR" b="1" dirty="0">
                <a:solidFill>
                  <a:srgbClr val="FFFF00"/>
                </a:solidFill>
              </a:rPr>
              <a:t>S-</a:t>
            </a:r>
            <a:r>
              <a:rPr lang="tr-TR" b="1" dirty="0" err="1">
                <a:solidFill>
                  <a:srgbClr val="FFFF00"/>
                </a:solidFill>
              </a:rPr>
              <a:t>Frame</a:t>
            </a:r>
            <a:r>
              <a:rPr lang="tr-TR" b="1" dirty="0">
                <a:solidFill>
                  <a:srgbClr val="FFFF00"/>
                </a:solidFill>
              </a:rPr>
              <a:t> – P/F (</a:t>
            </a:r>
            <a:r>
              <a:rPr lang="tr-TR" b="1" dirty="0" err="1">
                <a:solidFill>
                  <a:srgbClr val="FFFF00"/>
                </a:solidFill>
              </a:rPr>
              <a:t>Poll</a:t>
            </a:r>
            <a:r>
              <a:rPr lang="tr-TR" b="1" dirty="0">
                <a:solidFill>
                  <a:srgbClr val="FFFF00"/>
                </a:solidFill>
              </a:rPr>
              <a:t>/ Final) </a:t>
            </a:r>
            <a:endParaRPr lang="x-none" b="1" dirty="0">
              <a:solidFill>
                <a:srgbClr val="FFFF00"/>
              </a:solidFill>
            </a:endParaRPr>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0" name="İçerik Yer Tutucusu 2">
            <a:extLst>
              <a:ext uri="{FF2B5EF4-FFF2-40B4-BE49-F238E27FC236}">
                <a16:creationId xmlns:a16="http://schemas.microsoft.com/office/drawing/2014/main" xmlns="" id="{0FA47124-23CC-6948-ADBD-859665C13A3F}"/>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P/F bit is always 1</a:t>
            </a:r>
          </a:p>
        </p:txBody>
      </p:sp>
      <p:pic>
        <p:nvPicPr>
          <p:cNvPr id="4" name="Picture 3">
            <a:extLst>
              <a:ext uri="{FF2B5EF4-FFF2-40B4-BE49-F238E27FC236}">
                <a16:creationId xmlns:a16="http://schemas.microsoft.com/office/drawing/2014/main" xmlns="" id="{DBBD258C-27C4-DD43-AFF3-A3CF36D43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419" y="3072463"/>
            <a:ext cx="7305161" cy="2197369"/>
          </a:xfrm>
          <a:prstGeom prst="rect">
            <a:avLst/>
          </a:prstGeom>
        </p:spPr>
      </p:pic>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13" name="Metin kutusu 12">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30388515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80321" y="753228"/>
            <a:ext cx="9801591" cy="1080938"/>
          </a:xfrm>
        </p:spPr>
        <p:txBody>
          <a:bodyPr>
            <a:normAutofit/>
          </a:bodyPr>
          <a:lstStyle/>
          <a:p>
            <a:pPr algn="just"/>
            <a:r>
              <a:rPr lang="en-US" b="1" dirty="0"/>
              <a:t>Synchronous Protocols – Bit Oriented – </a:t>
            </a:r>
            <a:br>
              <a:rPr lang="en-US" b="1" dirty="0"/>
            </a:br>
            <a:r>
              <a:rPr lang="tr-TR" b="1" dirty="0"/>
              <a:t>HDLC </a:t>
            </a:r>
            <a:r>
              <a:rPr lang="tr-TR" b="1" dirty="0" err="1"/>
              <a:t>Mechanism</a:t>
            </a:r>
            <a:endParaRPr lang="x-none" b="1" dirty="0">
              <a:solidFill>
                <a:srgbClr val="FFFF00"/>
              </a:solidFill>
            </a:endParaRPr>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0" name="İçerik Yer Tutucusu 2">
            <a:extLst>
              <a:ext uri="{FF2B5EF4-FFF2-40B4-BE49-F238E27FC236}">
                <a16:creationId xmlns:a16="http://schemas.microsoft.com/office/drawing/2014/main" xmlns="" id="{0FA47124-23CC-6948-ADBD-859665C13A3F}"/>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I, U and S frames</a:t>
            </a:r>
          </a:p>
          <a:p>
            <a:pPr algn="just"/>
            <a:r>
              <a:rPr lang="en-US" dirty="0"/>
              <a:t>3-phase mechanism</a:t>
            </a:r>
          </a:p>
          <a:p>
            <a:pPr lvl="1" algn="just"/>
            <a:r>
              <a:rPr lang="en-US" dirty="0"/>
              <a:t>One of the sides must install the link</a:t>
            </a:r>
          </a:p>
          <a:p>
            <a:pPr lvl="2" algn="just"/>
            <a:r>
              <a:rPr lang="en-US" dirty="0"/>
              <a:t>in order to be able to exchange data sequentially</a:t>
            </a:r>
          </a:p>
          <a:p>
            <a:pPr lvl="1" algn="just"/>
            <a:r>
              <a:rPr lang="en-US" dirty="0">
                <a:solidFill>
                  <a:srgbClr val="FFFF00"/>
                </a:solidFill>
              </a:rPr>
              <a:t>User data, flow and control information </a:t>
            </a:r>
            <a:r>
              <a:rPr lang="en-US" dirty="0"/>
              <a:t>required for error control must be </a:t>
            </a:r>
            <a:r>
              <a:rPr lang="en-US" dirty="0">
                <a:solidFill>
                  <a:srgbClr val="FFFF00"/>
                </a:solidFill>
              </a:rPr>
              <a:t>transferred</a:t>
            </a:r>
            <a:r>
              <a:rPr lang="en-US" dirty="0"/>
              <a:t> between the two ends.</a:t>
            </a:r>
          </a:p>
          <a:p>
            <a:pPr lvl="1" algn="just"/>
            <a:r>
              <a:rPr lang="en-US" dirty="0"/>
              <a:t>One of the sides terminates the connection</a:t>
            </a:r>
          </a:p>
          <a:p>
            <a:pPr algn="just"/>
            <a:endParaRPr lang="en-US" dirty="0"/>
          </a:p>
          <a:p>
            <a:pPr lvl="2" algn="just"/>
            <a:endParaRPr lang="en-US" dirty="0"/>
          </a:p>
        </p:txBody>
      </p:sp>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9" name="Metin kutusu 8">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396131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etin kutusu 13">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13"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2" name="Unvan 1"/>
          <p:cNvSpPr>
            <a:spLocks noGrp="1"/>
          </p:cNvSpPr>
          <p:nvPr>
            <p:ph type="title"/>
          </p:nvPr>
        </p:nvSpPr>
        <p:spPr>
          <a:xfrm>
            <a:off x="680321" y="753228"/>
            <a:ext cx="9801591" cy="1080938"/>
          </a:xfrm>
        </p:spPr>
        <p:txBody>
          <a:bodyPr>
            <a:normAutofit/>
          </a:bodyPr>
          <a:lstStyle/>
          <a:p>
            <a:pPr algn="just"/>
            <a:r>
              <a:rPr lang="en-US" b="1" dirty="0"/>
              <a:t>Synchronous Protocols – Bit Oriented – </a:t>
            </a:r>
            <a:br>
              <a:rPr lang="en-US" b="1" dirty="0"/>
            </a:br>
            <a:r>
              <a:rPr lang="tr-TR" b="1" dirty="0"/>
              <a:t>HDLC </a:t>
            </a:r>
            <a:r>
              <a:rPr lang="tr-TR" b="1" dirty="0" err="1"/>
              <a:t>Mechanism</a:t>
            </a:r>
            <a:r>
              <a:rPr lang="tr-TR" b="1" dirty="0"/>
              <a:t> – </a:t>
            </a:r>
            <a:r>
              <a:rPr lang="tr-TR" b="1" dirty="0" err="1"/>
              <a:t>Con’t</a:t>
            </a:r>
            <a:endParaRPr lang="x-none" b="1" dirty="0">
              <a:solidFill>
                <a:srgbClr val="FFFF00"/>
              </a:solidFill>
            </a:endParaRPr>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4" name="Picture 3">
            <a:extLst>
              <a:ext uri="{FF2B5EF4-FFF2-40B4-BE49-F238E27FC236}">
                <a16:creationId xmlns:a16="http://schemas.microsoft.com/office/drawing/2014/main" xmlns="" id="{29E1094B-A582-4445-9823-5FB4D0863D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4901" y="2029160"/>
            <a:ext cx="5099314" cy="2794321"/>
          </a:xfrm>
          <a:prstGeom prst="rect">
            <a:avLst/>
          </a:prstGeom>
        </p:spPr>
      </p:pic>
      <p:pic>
        <p:nvPicPr>
          <p:cNvPr id="8" name="Picture 7">
            <a:extLst>
              <a:ext uri="{FF2B5EF4-FFF2-40B4-BE49-F238E27FC236}">
                <a16:creationId xmlns:a16="http://schemas.microsoft.com/office/drawing/2014/main" xmlns="" id="{45D39B71-57E7-7B4D-B7C0-A4507B475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558" y="264020"/>
            <a:ext cx="10922000" cy="6324600"/>
          </a:xfrm>
          <a:prstGeom prst="rect">
            <a:avLst/>
          </a:prstGeom>
        </p:spPr>
      </p:pic>
      <p:pic>
        <p:nvPicPr>
          <p:cNvPr id="16" name="Picture 15">
            <a:extLst>
              <a:ext uri="{FF2B5EF4-FFF2-40B4-BE49-F238E27FC236}">
                <a16:creationId xmlns:a16="http://schemas.microsoft.com/office/drawing/2014/main" xmlns="" id="{15E1891A-D721-2344-836D-0FB36C0AFE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639" y="-2680"/>
            <a:ext cx="10750040" cy="6858000"/>
          </a:xfrm>
          <a:prstGeom prst="rect">
            <a:avLst/>
          </a:prstGeom>
        </p:spPr>
      </p:pic>
      <p:pic>
        <p:nvPicPr>
          <p:cNvPr id="18" name="Picture 17">
            <a:extLst>
              <a:ext uri="{FF2B5EF4-FFF2-40B4-BE49-F238E27FC236}">
                <a16:creationId xmlns:a16="http://schemas.microsoft.com/office/drawing/2014/main" xmlns="" id="{23B2EDF7-3D25-9D4F-BAD8-CA237D2C87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088" y="765670"/>
            <a:ext cx="10566400" cy="5321300"/>
          </a:xfrm>
          <a:prstGeom prst="rect">
            <a:avLst/>
          </a:prstGeom>
        </p:spPr>
      </p:pic>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Tree>
    <p:extLst>
      <p:ext uri="{BB962C8B-B14F-4D97-AF65-F5344CB8AC3E}">
        <p14:creationId xmlns:p14="http://schemas.microsoft.com/office/powerpoint/2010/main" val="346475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4"/>
                                        </p:tgtEl>
                                      </p:cBhvr>
                                      <p:by x="200000" y="200000"/>
                                    </p:animScale>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80321" y="753228"/>
            <a:ext cx="9801591" cy="1080938"/>
          </a:xfrm>
        </p:spPr>
        <p:txBody>
          <a:bodyPr>
            <a:normAutofit/>
          </a:bodyPr>
          <a:lstStyle/>
          <a:p>
            <a:pPr algn="just"/>
            <a:r>
              <a:rPr lang="en-US" b="1" dirty="0"/>
              <a:t>Synchronous Protocols – Bit Oriented – </a:t>
            </a:r>
            <a:br>
              <a:rPr lang="en-US" b="1" dirty="0"/>
            </a:br>
            <a:r>
              <a:rPr lang="tr-TR" b="1" dirty="0"/>
              <a:t>HDLC </a:t>
            </a:r>
            <a:r>
              <a:rPr lang="tr-TR" b="1" dirty="0" err="1"/>
              <a:t>Mechanism</a:t>
            </a:r>
            <a:r>
              <a:rPr lang="tr-TR" b="1" dirty="0"/>
              <a:t> – Multi-Point</a:t>
            </a:r>
            <a:endParaRPr lang="x-none" b="1" dirty="0">
              <a:solidFill>
                <a:srgbClr val="FFFF00"/>
              </a:solidFill>
            </a:endParaRPr>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4" name="Picture 3">
            <a:extLst>
              <a:ext uri="{FF2B5EF4-FFF2-40B4-BE49-F238E27FC236}">
                <a16:creationId xmlns:a16="http://schemas.microsoft.com/office/drawing/2014/main" xmlns="" id="{6F23FA04-1867-9B4B-99FA-4ACD0F5797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949175"/>
            <a:ext cx="5195533" cy="3233028"/>
          </a:xfrm>
          <a:prstGeom prst="rect">
            <a:avLst/>
          </a:prstGeom>
        </p:spPr>
      </p:pic>
      <p:pic>
        <p:nvPicPr>
          <p:cNvPr id="8" name="Picture 7">
            <a:extLst>
              <a:ext uri="{FF2B5EF4-FFF2-40B4-BE49-F238E27FC236}">
                <a16:creationId xmlns:a16="http://schemas.microsoft.com/office/drawing/2014/main" xmlns="" id="{9A58082A-7C6A-1D40-8B6F-DFF622CFE4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00" y="1949175"/>
            <a:ext cx="10922000" cy="4114800"/>
          </a:xfrm>
          <a:prstGeom prst="rect">
            <a:avLst/>
          </a:prstGeom>
        </p:spPr>
      </p:pic>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0"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11" name="Metin kutusu 10">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383370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4"/>
                                        </p:tgtEl>
                                      </p:cBhvr>
                                      <p:by x="200000" y="200000"/>
                                    </p:animScale>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a:t>
            </a:r>
            <a:r>
              <a:rPr lang="tr-TR" dirty="0"/>
              <a:t>5</a:t>
            </a:r>
          </a:p>
        </p:txBody>
      </p:sp>
      <p:sp>
        <p:nvSpPr>
          <p:cNvPr id="2" name="Unvan 1"/>
          <p:cNvSpPr>
            <a:spLocks noGrp="1"/>
          </p:cNvSpPr>
          <p:nvPr>
            <p:ph type="title"/>
          </p:nvPr>
        </p:nvSpPr>
        <p:spPr>
          <a:xfrm>
            <a:off x="680321" y="753228"/>
            <a:ext cx="9801591" cy="1080938"/>
          </a:xfrm>
        </p:spPr>
        <p:txBody>
          <a:bodyPr>
            <a:normAutofit/>
          </a:bodyPr>
          <a:lstStyle/>
          <a:p>
            <a:pPr algn="just"/>
            <a:r>
              <a:rPr lang="en-US" b="1" dirty="0"/>
              <a:t>Synchronous Protocols – Bit Oriented – </a:t>
            </a:r>
            <a:br>
              <a:rPr lang="en-US" b="1" dirty="0"/>
            </a:br>
            <a:r>
              <a:rPr lang="tr-TR" b="1" dirty="0"/>
              <a:t>HDLC </a:t>
            </a:r>
            <a:r>
              <a:rPr lang="tr-TR" b="1" dirty="0" err="1"/>
              <a:t>Mechanism</a:t>
            </a:r>
            <a:r>
              <a:rPr lang="tr-TR" b="1" dirty="0"/>
              <a:t> – </a:t>
            </a:r>
            <a:r>
              <a:rPr lang="tr-TR" b="1" dirty="0" err="1"/>
              <a:t>Combined</a:t>
            </a:r>
            <a:endParaRPr lang="x-none" b="1" dirty="0">
              <a:solidFill>
                <a:srgbClr val="FFFF00"/>
              </a:solidFill>
            </a:endParaRPr>
          </a:p>
        </p:txBody>
      </p:sp>
      <p:sp>
        <p:nvSpPr>
          <p:cNvPr id="12" name="Rectangle 4">
            <a:extLst>
              <a:ext uri="{FF2B5EF4-FFF2-40B4-BE49-F238E27FC236}">
                <a16:creationId xmlns:a16="http://schemas.microsoft.com/office/drawing/2014/main" xmlns=""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a16="http://schemas.microsoft.com/office/drawing/2014/main" xmlns=""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pic>
        <p:nvPicPr>
          <p:cNvPr id="6" name="Picture 5">
            <a:extLst>
              <a:ext uri="{FF2B5EF4-FFF2-40B4-BE49-F238E27FC236}">
                <a16:creationId xmlns:a16="http://schemas.microsoft.com/office/drawing/2014/main" xmlns="" id="{E7D3E3A3-CBFB-2A47-9D95-C5D186673E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8754" y="1967213"/>
            <a:ext cx="4097068" cy="3016274"/>
          </a:xfrm>
          <a:prstGeom prst="rect">
            <a:avLst/>
          </a:prstGeom>
        </p:spPr>
      </p:pic>
      <p:pic>
        <p:nvPicPr>
          <p:cNvPr id="7" name="Resim 9">
            <a:extLst>
              <a:ext uri="{FF2B5EF4-FFF2-40B4-BE49-F238E27FC236}">
                <a16:creationId xmlns:a16="http://schemas.microsoft.com/office/drawing/2014/main" xmlns="" id="{77B86469-520E-4B40-AE12-04D34F5B0D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9" name="Metin kutusu 8">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Tree>
    <p:extLst>
      <p:ext uri="{BB962C8B-B14F-4D97-AF65-F5344CB8AC3E}">
        <p14:creationId xmlns:p14="http://schemas.microsoft.com/office/powerpoint/2010/main" val="327606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6"/>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Thank</a:t>
            </a:r>
            <a:r>
              <a:rPr lang="tr-TR" dirty="0"/>
              <a:t> </a:t>
            </a:r>
            <a:r>
              <a:rPr lang="tr-TR" dirty="0" err="1"/>
              <a:t>you</a:t>
            </a:r>
            <a:r>
              <a:rPr lang="tr-TR" dirty="0"/>
              <a:t> </a:t>
            </a:r>
            <a:r>
              <a:rPr lang="tr-TR" dirty="0" err="1"/>
              <a:t>for</a:t>
            </a:r>
            <a:r>
              <a:rPr lang="tr-TR" dirty="0"/>
              <a:t> </a:t>
            </a:r>
            <a:r>
              <a:rPr lang="tr-TR" dirty="0" err="1"/>
              <a:t>your</a:t>
            </a:r>
            <a:r>
              <a:rPr lang="tr-TR" dirty="0"/>
              <a:t> </a:t>
            </a:r>
            <a:r>
              <a:rPr lang="tr-TR" dirty="0" err="1"/>
              <a:t>listening</a:t>
            </a:r>
            <a:r>
              <a:rPr lang="tr-TR" dirty="0"/>
              <a:t>.</a:t>
            </a:r>
          </a:p>
        </p:txBody>
      </p:sp>
      <p:pic>
        <p:nvPicPr>
          <p:cNvPr id="12" name="Content Placeholder 11">
            <a:extLst>
              <a:ext uri="{FF2B5EF4-FFF2-40B4-BE49-F238E27FC236}">
                <a16:creationId xmlns="" xmlns:a16="http://schemas.microsoft.com/office/drawing/2014/main" id="{87102FDA-0BB3-4F43-A4D2-0E90DE67E67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928414" y="2610676"/>
            <a:ext cx="2335172" cy="2335172"/>
          </a:xfrm>
        </p:spPr>
      </p:pic>
      <p:sp>
        <p:nvSpPr>
          <p:cNvPr id="7" name="Metin kutusu 6">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9"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- 5</a:t>
            </a:r>
            <a:endParaRPr lang="tr-TR" dirty="0"/>
          </a:p>
        </p:txBody>
      </p:sp>
    </p:spTree>
    <p:extLst>
      <p:ext uri="{BB962C8B-B14F-4D97-AF65-F5344CB8AC3E}">
        <p14:creationId xmlns:p14="http://schemas.microsoft.com/office/powerpoint/2010/main" val="2586702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- 5</a:t>
            </a:r>
            <a:endParaRPr lang="tr-TR" dirty="0"/>
          </a:p>
        </p:txBody>
      </p:sp>
      <p:sp>
        <p:nvSpPr>
          <p:cNvPr id="13" name="Metin kutusu 12">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2" name="Unvan 1"/>
          <p:cNvSpPr>
            <a:spLocks noGrp="1"/>
          </p:cNvSpPr>
          <p:nvPr>
            <p:ph type="title"/>
          </p:nvPr>
        </p:nvSpPr>
        <p:spPr/>
        <p:txBody>
          <a:bodyPr/>
          <a:lstStyle/>
          <a:p>
            <a:pPr algn="just"/>
            <a:r>
              <a:rPr lang="tr-TR" dirty="0" err="1"/>
              <a:t>Poll</a:t>
            </a:r>
            <a:r>
              <a:rPr lang="tr-TR" dirty="0"/>
              <a:t>/Select Connection Management</a:t>
            </a:r>
          </a:p>
        </p:txBody>
      </p:sp>
      <p:sp>
        <p:nvSpPr>
          <p:cNvPr id="12" name="Rectangle 4">
            <a:extLst>
              <a:ext uri="{FF2B5EF4-FFF2-40B4-BE49-F238E27FC236}">
                <a16:creationId xmlns="" xmlns:a16="http://schemas.microsoft.com/office/drawing/2014/main"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 xmlns:a16="http://schemas.microsoft.com/office/drawing/2014/main"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İçerik Yer Tutucusu 2">
            <a:extLst>
              <a:ext uri="{FF2B5EF4-FFF2-40B4-BE49-F238E27FC236}">
                <a16:creationId xmlns="" xmlns:a16="http://schemas.microsoft.com/office/drawing/2014/main" id="{C9289067-4EA2-EE41-AF9D-BDACADADFB8D}"/>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tr-TR" dirty="0"/>
              <a:t>Multi-</a:t>
            </a:r>
            <a:r>
              <a:rPr lang="tr-TR" dirty="0" err="1"/>
              <a:t>point</a:t>
            </a:r>
            <a:r>
              <a:rPr lang="tr-TR" dirty="0"/>
              <a:t> (in </a:t>
            </a:r>
            <a:r>
              <a:rPr lang="tr-TR" dirty="0" err="1"/>
              <a:t>LANs</a:t>
            </a:r>
            <a:r>
              <a:rPr lang="tr-TR"/>
              <a:t>)</a:t>
            </a:r>
          </a:p>
          <a:p>
            <a:pPr lvl="1" algn="just"/>
            <a:endParaRPr lang="x-none" dirty="0"/>
          </a:p>
        </p:txBody>
      </p:sp>
      <p:pic>
        <p:nvPicPr>
          <p:cNvPr id="6" name="Picture 5">
            <a:extLst>
              <a:ext uri="{FF2B5EF4-FFF2-40B4-BE49-F238E27FC236}">
                <a16:creationId xmlns="" xmlns:a16="http://schemas.microsoft.com/office/drawing/2014/main" id="{312AD04A-A2B8-6540-A5DE-C441C5D3BE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1412" y="2734823"/>
            <a:ext cx="6909175" cy="2012013"/>
          </a:xfrm>
          <a:prstGeom prst="rect">
            <a:avLst/>
          </a:prstGeom>
        </p:spPr>
      </p:pic>
      <p:pic>
        <p:nvPicPr>
          <p:cNvPr id="4" name="Picture 3">
            <a:extLst>
              <a:ext uri="{FF2B5EF4-FFF2-40B4-BE49-F238E27FC236}">
                <a16:creationId xmlns="" xmlns:a16="http://schemas.microsoft.com/office/drawing/2014/main" id="{1AF6BE2C-4091-A146-9EE1-2E8C7C7B02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01" y="0"/>
            <a:ext cx="10585174" cy="6858000"/>
          </a:xfrm>
          <a:prstGeom prst="rect">
            <a:avLst/>
          </a:prstGeom>
        </p:spPr>
      </p:pic>
      <p:pic>
        <p:nvPicPr>
          <p:cNvPr id="10" name="Picture 9">
            <a:extLst>
              <a:ext uri="{FF2B5EF4-FFF2-40B4-BE49-F238E27FC236}">
                <a16:creationId xmlns="" xmlns:a16="http://schemas.microsoft.com/office/drawing/2014/main" id="{8B5BDA72-BCBF-C345-8873-91CDB507C2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7444" y="0"/>
            <a:ext cx="8137110" cy="6858000"/>
          </a:xfrm>
          <a:prstGeom prst="rect">
            <a:avLst/>
          </a:prstGeom>
        </p:spPr>
      </p:pic>
      <p:pic>
        <p:nvPicPr>
          <p:cNvPr id="7" name="Resim 9">
            <a:extLst>
              <a:ext uri="{FF2B5EF4-FFF2-40B4-BE49-F238E27FC236}">
                <a16:creationId xmlns="" xmlns:a16="http://schemas.microsoft.com/office/drawing/2014/main" id="{77B86469-520E-4B40-AE12-04D34F5B0D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Tree>
    <p:extLst>
      <p:ext uri="{BB962C8B-B14F-4D97-AF65-F5344CB8AC3E}">
        <p14:creationId xmlns:p14="http://schemas.microsoft.com/office/powerpoint/2010/main" val="313106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6"/>
                                        </p:tgtEl>
                                      </p:cBhvr>
                                      <p:by x="175000" y="175000"/>
                                    </p:animScale>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3" presetClass="exit" presetSubtype="10" fill="hold" nodeType="withEffect">
                                  <p:stCondLst>
                                    <p:cond delay="0"/>
                                  </p:stCondLst>
                                  <p:childTnLst>
                                    <p:animEffect transition="out" filter="blinds(horizontal)">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nodeType="clickEffect">
                                  <p:stCondLst>
                                    <p:cond delay="0"/>
                                  </p:stCondLst>
                                  <p:childTnLst>
                                    <p:animEffect transition="out" filter="blinds(horizontal)">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tr-TR" dirty="0" err="1"/>
              <a:t>Flow</a:t>
            </a:r>
            <a:r>
              <a:rPr lang="tr-TR" dirty="0"/>
              <a:t> Control</a:t>
            </a:r>
          </a:p>
        </p:txBody>
      </p:sp>
      <p:sp>
        <p:nvSpPr>
          <p:cNvPr id="12" name="Rectangle 4">
            <a:extLst>
              <a:ext uri="{FF2B5EF4-FFF2-40B4-BE49-F238E27FC236}">
                <a16:creationId xmlns="" xmlns:a16="http://schemas.microsoft.com/office/drawing/2014/main"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 xmlns:a16="http://schemas.microsoft.com/office/drawing/2014/main"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İçerik Yer Tutucusu 2">
            <a:extLst>
              <a:ext uri="{FF2B5EF4-FFF2-40B4-BE49-F238E27FC236}">
                <a16:creationId xmlns="" xmlns:a16="http://schemas.microsoft.com/office/drawing/2014/main" id="{C9289067-4EA2-EE41-AF9D-BDACADADFB8D}"/>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tr-TR" dirty="0" err="1"/>
              <a:t>Overwhelm</a:t>
            </a:r>
            <a:endParaRPr lang="tr-TR" dirty="0"/>
          </a:p>
          <a:p>
            <a:pPr algn="just"/>
            <a:r>
              <a:rPr lang="tr-TR" dirty="0" err="1"/>
              <a:t>Buffer</a:t>
            </a:r>
            <a:endParaRPr lang="tr-TR" dirty="0"/>
          </a:p>
          <a:p>
            <a:pPr algn="just"/>
            <a:r>
              <a:rPr lang="tr-TR" dirty="0" err="1"/>
              <a:t>There</a:t>
            </a:r>
            <a:r>
              <a:rPr lang="tr-TR" dirty="0"/>
              <a:t> </a:t>
            </a:r>
            <a:r>
              <a:rPr lang="tr-TR" dirty="0" err="1"/>
              <a:t>are</a:t>
            </a:r>
            <a:r>
              <a:rPr lang="tr-TR" dirty="0"/>
              <a:t> </a:t>
            </a:r>
            <a:r>
              <a:rPr lang="tr-TR" dirty="0" err="1"/>
              <a:t>two</a:t>
            </a:r>
            <a:r>
              <a:rPr lang="tr-TR" dirty="0"/>
              <a:t> </a:t>
            </a:r>
            <a:r>
              <a:rPr lang="tr-TR" dirty="0" err="1"/>
              <a:t>basic</a:t>
            </a:r>
            <a:r>
              <a:rPr lang="tr-TR" dirty="0"/>
              <a:t> </a:t>
            </a:r>
            <a:r>
              <a:rPr lang="tr-TR" dirty="0" err="1"/>
              <a:t>techniques</a:t>
            </a:r>
            <a:r>
              <a:rPr lang="tr-TR" dirty="0"/>
              <a:t>:</a:t>
            </a:r>
          </a:p>
          <a:p>
            <a:pPr lvl="1" algn="just"/>
            <a:r>
              <a:rPr lang="tr-TR" dirty="0"/>
              <a:t>Stop &amp; </a:t>
            </a:r>
            <a:r>
              <a:rPr lang="tr-TR" dirty="0" err="1"/>
              <a:t>Wait</a:t>
            </a:r>
            <a:endParaRPr lang="tr-TR" dirty="0"/>
          </a:p>
          <a:p>
            <a:pPr lvl="1" algn="just"/>
            <a:r>
              <a:rPr lang="tr-TR" dirty="0" err="1"/>
              <a:t>Sliding</a:t>
            </a:r>
            <a:r>
              <a:rPr lang="tr-TR" dirty="0"/>
              <a:t> </a:t>
            </a:r>
            <a:r>
              <a:rPr lang="tr-TR" dirty="0" err="1"/>
              <a:t>Window</a:t>
            </a:r>
            <a:endParaRPr lang="tr-TR" dirty="0"/>
          </a:p>
          <a:p>
            <a:pPr algn="just"/>
            <a:endParaRPr lang="x-none" dirty="0"/>
          </a:p>
        </p:txBody>
      </p:sp>
      <p:pic>
        <p:nvPicPr>
          <p:cNvPr id="7" name="Resim 9">
            <a:extLst>
              <a:ext uri="{FF2B5EF4-FFF2-40B4-BE49-F238E27FC236}">
                <a16:creationId xmlns="" xmlns:a16="http://schemas.microsoft.com/office/drawing/2014/main" id="{77B86469-520E-4B40-AE12-04D34F5B0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0" name="Metin kutusu 9">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- 5</a:t>
            </a:r>
            <a:endParaRPr lang="tr-TR" dirty="0"/>
          </a:p>
        </p:txBody>
      </p:sp>
    </p:spTree>
    <p:extLst>
      <p:ext uri="{BB962C8B-B14F-4D97-AF65-F5344CB8AC3E}">
        <p14:creationId xmlns:p14="http://schemas.microsoft.com/office/powerpoint/2010/main" val="14972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tr-TR" dirty="0"/>
              <a:t>Stop &amp; </a:t>
            </a:r>
            <a:r>
              <a:rPr lang="tr-TR" dirty="0" err="1"/>
              <a:t>Wait</a:t>
            </a:r>
            <a:endParaRPr lang="tr-TR" dirty="0"/>
          </a:p>
        </p:txBody>
      </p:sp>
      <p:sp>
        <p:nvSpPr>
          <p:cNvPr id="12" name="Rectangle 4">
            <a:extLst>
              <a:ext uri="{FF2B5EF4-FFF2-40B4-BE49-F238E27FC236}">
                <a16:creationId xmlns="" xmlns:a16="http://schemas.microsoft.com/office/drawing/2014/main"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 xmlns:a16="http://schemas.microsoft.com/office/drawing/2014/main"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8" name="İçerik Yer Tutucusu 2">
            <a:extLst>
              <a:ext uri="{FF2B5EF4-FFF2-40B4-BE49-F238E27FC236}">
                <a16:creationId xmlns="" xmlns:a16="http://schemas.microsoft.com/office/drawing/2014/main" id="{C9289067-4EA2-EE41-AF9D-BDACADADFB8D}"/>
              </a:ext>
            </a:extLst>
          </p:cNvPr>
          <p:cNvSpPr txBox="1">
            <a:spLocks/>
          </p:cNvSpPr>
          <p:nvPr/>
        </p:nvSpPr>
        <p:spPr>
          <a:xfrm>
            <a:off x="767143" y="2336873"/>
            <a:ext cx="10971775" cy="4244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en-US" dirty="0"/>
              <a:t>ACK is required for every transfer.</a:t>
            </a:r>
          </a:p>
          <a:p>
            <a:pPr algn="just"/>
            <a:r>
              <a:rPr lang="x-none" dirty="0"/>
              <a:t>Pros:</a:t>
            </a:r>
          </a:p>
          <a:p>
            <a:pPr lvl="1" algn="just"/>
            <a:r>
              <a:rPr lang="en-US" dirty="0"/>
              <a:t>Packages consist of smaller pieces</a:t>
            </a:r>
          </a:p>
          <a:p>
            <a:pPr lvl="1" algn="just"/>
            <a:r>
              <a:rPr lang="en-US" dirty="0"/>
              <a:t>Effective use of buffers</a:t>
            </a:r>
          </a:p>
          <a:p>
            <a:pPr lvl="1" algn="just"/>
            <a:r>
              <a:rPr lang="en-US" dirty="0"/>
              <a:t>Medium is busy for a shorter time</a:t>
            </a:r>
          </a:p>
          <a:p>
            <a:pPr lvl="1" algn="just"/>
            <a:r>
              <a:rPr lang="en-US" dirty="0"/>
              <a:t>Error probability decreases</a:t>
            </a:r>
          </a:p>
          <a:p>
            <a:pPr lvl="1" algn="just"/>
            <a:r>
              <a:rPr lang="en-US" dirty="0"/>
              <a:t>Error control processing times are shortened.</a:t>
            </a:r>
          </a:p>
          <a:p>
            <a:pPr lvl="1" algn="just"/>
            <a:r>
              <a:rPr lang="en-US" dirty="0"/>
              <a:t>Wait time may be shorter for other devices in LANs.</a:t>
            </a:r>
          </a:p>
          <a:p>
            <a:pPr lvl="1" algn="just"/>
            <a:endParaRPr lang="x-none" dirty="0"/>
          </a:p>
        </p:txBody>
      </p:sp>
      <p:pic>
        <p:nvPicPr>
          <p:cNvPr id="7" name="Resim 9">
            <a:extLst>
              <a:ext uri="{FF2B5EF4-FFF2-40B4-BE49-F238E27FC236}">
                <a16:creationId xmlns="" xmlns:a16="http://schemas.microsoft.com/office/drawing/2014/main" id="{77B86469-520E-4B40-AE12-04D34F5B0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10" name="Metin kutusu 9">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- 5</a:t>
            </a:r>
            <a:endParaRPr lang="tr-TR" dirty="0"/>
          </a:p>
        </p:txBody>
      </p:sp>
    </p:spTree>
    <p:extLst>
      <p:ext uri="{BB962C8B-B14F-4D97-AF65-F5344CB8AC3E}">
        <p14:creationId xmlns:p14="http://schemas.microsoft.com/office/powerpoint/2010/main" val="293837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just"/>
            <a:r>
              <a:rPr lang="tr-TR" dirty="0"/>
              <a:t>Stop &amp; </a:t>
            </a:r>
            <a:r>
              <a:rPr lang="tr-TR" dirty="0" err="1"/>
              <a:t>Wait</a:t>
            </a:r>
            <a:r>
              <a:rPr lang="tr-TR" dirty="0"/>
              <a:t> – </a:t>
            </a:r>
            <a:r>
              <a:rPr lang="tr-TR" dirty="0" err="1"/>
              <a:t>Line</a:t>
            </a:r>
            <a:r>
              <a:rPr lang="tr-TR" dirty="0"/>
              <a:t> </a:t>
            </a:r>
            <a:r>
              <a:rPr lang="tr-TR" dirty="0" err="1"/>
              <a:t>Utilization</a:t>
            </a:r>
            <a:r>
              <a:rPr lang="tr-TR" dirty="0"/>
              <a:t> (U) Rate</a:t>
            </a:r>
          </a:p>
        </p:txBody>
      </p:sp>
      <p:sp>
        <p:nvSpPr>
          <p:cNvPr id="12" name="Rectangle 4">
            <a:extLst>
              <a:ext uri="{FF2B5EF4-FFF2-40B4-BE49-F238E27FC236}">
                <a16:creationId xmlns="" xmlns:a16="http://schemas.microsoft.com/office/drawing/2014/main" id="{90E75E46-E916-9346-B562-A07B68C36FF9}"/>
              </a:ext>
            </a:extLst>
          </p:cNvPr>
          <p:cNvSpPr>
            <a:spLocks noChangeArrowheads="1"/>
          </p:cNvSpPr>
          <p:nvPr/>
        </p:nvSpPr>
        <p:spPr bwMode="auto">
          <a:xfrm>
            <a:off x="1710088" y="34316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6">
            <a:extLst>
              <a:ext uri="{FF2B5EF4-FFF2-40B4-BE49-F238E27FC236}">
                <a16:creationId xmlns="" xmlns:a16="http://schemas.microsoft.com/office/drawing/2014/main" id="{67D28E0C-9D3F-394A-AD05-1AAA4D01229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mc:AlternateContent xmlns:mc="http://schemas.openxmlformats.org/markup-compatibility/2006" xmlns:a14="http://schemas.microsoft.com/office/drawing/2010/main">
        <mc:Choice Requires="a14">
          <p:sp>
            <p:nvSpPr>
              <p:cNvPr id="18" name="İçerik Yer Tutucusu 2">
                <a:extLst>
                  <a:ext uri="{FF2B5EF4-FFF2-40B4-BE49-F238E27FC236}">
                    <a16:creationId xmlns="" xmlns:a16="http://schemas.microsoft.com/office/drawing/2014/main" id="{C9289067-4EA2-EE41-AF9D-BDACADADFB8D}"/>
                  </a:ext>
                </a:extLst>
              </p:cNvPr>
              <p:cNvSpPr txBox="1">
                <a:spLocks/>
              </p:cNvSpPr>
              <p:nvPr/>
            </p:nvSpPr>
            <p:spPr>
              <a:xfrm>
                <a:off x="767143" y="2336873"/>
                <a:ext cx="10971775" cy="42441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algn="just"/>
                <a:r>
                  <a:rPr lang="tr-TR" dirty="0"/>
                  <a:t>t</a:t>
                </a:r>
                <a:r>
                  <a:rPr lang="tr-TR" baseline="-25000" dirty="0" err="1"/>
                  <a:t>frame</a:t>
                </a:r>
                <a:r>
                  <a:rPr lang="tr-TR" dirty="0"/>
                  <a:t>: </a:t>
                </a:r>
                <a:r>
                  <a:rPr lang="tr-TR" dirty="0" err="1"/>
                  <a:t>Transmission</a:t>
                </a:r>
                <a:r>
                  <a:rPr lang="tr-TR" dirty="0"/>
                  <a:t> time of a </a:t>
                </a:r>
                <a:r>
                  <a:rPr lang="tr-TR" dirty="0" err="1"/>
                  <a:t>single</a:t>
                </a:r>
                <a:r>
                  <a:rPr lang="tr-TR" dirty="0"/>
                  <a:t> </a:t>
                </a:r>
                <a:r>
                  <a:rPr lang="tr-TR" dirty="0" err="1"/>
                  <a:t>frame</a:t>
                </a:r>
                <a:endParaRPr lang="tr-TR" baseline="-25000" dirty="0"/>
              </a:p>
              <a:p>
                <a:pPr algn="just"/>
                <a:r>
                  <a:rPr lang="tr-TR" dirty="0" err="1"/>
                  <a:t>t</a:t>
                </a:r>
                <a:r>
                  <a:rPr lang="tr-TR" baseline="-25000" dirty="0" err="1"/>
                  <a:t>prop</a:t>
                </a:r>
                <a:r>
                  <a:rPr lang="tr-TR" dirty="0"/>
                  <a:t>: </a:t>
                </a:r>
                <a:r>
                  <a:rPr lang="tr-TR" dirty="0" err="1"/>
                  <a:t>The</a:t>
                </a:r>
                <a:r>
                  <a:rPr lang="tr-TR" dirty="0"/>
                  <a:t> time it </a:t>
                </a:r>
                <a:r>
                  <a:rPr lang="tr-TR" dirty="0" err="1"/>
                  <a:t>takes</a:t>
                </a:r>
                <a:r>
                  <a:rPr lang="tr-TR" dirty="0"/>
                  <a:t> </a:t>
                </a:r>
                <a:r>
                  <a:rPr lang="tr-TR" dirty="0" err="1"/>
                  <a:t>from</a:t>
                </a:r>
                <a:r>
                  <a:rPr lang="tr-TR" dirty="0"/>
                  <a:t> </a:t>
                </a:r>
                <a:r>
                  <a:rPr lang="tr-TR" dirty="0" err="1"/>
                  <a:t>the</a:t>
                </a:r>
                <a:r>
                  <a:rPr lang="tr-TR" dirty="0"/>
                  <a:t> </a:t>
                </a:r>
                <a:r>
                  <a:rPr lang="tr-TR" dirty="0" err="1"/>
                  <a:t>sender</a:t>
                </a:r>
                <a:r>
                  <a:rPr lang="tr-TR" dirty="0"/>
                  <a:t> </a:t>
                </a:r>
                <a:r>
                  <a:rPr lang="tr-TR" dirty="0" err="1"/>
                  <a:t>to</a:t>
                </a:r>
                <a:r>
                  <a:rPr lang="tr-TR" dirty="0"/>
                  <a:t> </a:t>
                </a:r>
                <a:r>
                  <a:rPr lang="tr-TR" dirty="0" err="1"/>
                  <a:t>the</a:t>
                </a:r>
                <a:r>
                  <a:rPr lang="tr-TR" dirty="0"/>
                  <a:t> </a:t>
                </a:r>
                <a:r>
                  <a:rPr lang="tr-TR" dirty="0" err="1"/>
                  <a:t>receiver</a:t>
                </a:r>
                <a:endParaRPr lang="tr-TR" baseline="-25000" dirty="0"/>
              </a:p>
              <a:p>
                <a:pPr algn="just"/>
                <a:r>
                  <a:rPr lang="tr-TR" dirty="0" err="1"/>
                  <a:t>t</a:t>
                </a:r>
                <a:r>
                  <a:rPr lang="tr-TR" baseline="-25000" dirty="0" err="1"/>
                  <a:t>ack</a:t>
                </a:r>
                <a:r>
                  <a:rPr lang="tr-TR" dirty="0"/>
                  <a:t>: </a:t>
                </a:r>
                <a:r>
                  <a:rPr lang="tr-TR" dirty="0" err="1"/>
                  <a:t>The</a:t>
                </a:r>
                <a:r>
                  <a:rPr lang="tr-TR" dirty="0"/>
                  <a:t> time it </a:t>
                </a:r>
                <a:r>
                  <a:rPr lang="tr-TR" dirty="0" err="1"/>
                  <a:t>takes</a:t>
                </a:r>
                <a:r>
                  <a:rPr lang="tr-TR" dirty="0"/>
                  <a:t> </a:t>
                </a:r>
                <a:r>
                  <a:rPr lang="tr-TR" dirty="0" err="1"/>
                  <a:t>for</a:t>
                </a:r>
                <a:r>
                  <a:rPr lang="tr-TR" dirty="0"/>
                  <a:t> </a:t>
                </a:r>
                <a:r>
                  <a:rPr lang="tr-TR" dirty="0" err="1"/>
                  <a:t>all</a:t>
                </a:r>
                <a:r>
                  <a:rPr lang="tr-TR" dirty="0"/>
                  <a:t> </a:t>
                </a:r>
                <a:r>
                  <a:rPr lang="tr-TR" dirty="0" err="1"/>
                  <a:t>bits</a:t>
                </a:r>
                <a:r>
                  <a:rPr lang="tr-TR" dirty="0"/>
                  <a:t> of </a:t>
                </a:r>
                <a:r>
                  <a:rPr lang="tr-TR" dirty="0" err="1"/>
                  <a:t>the</a:t>
                </a:r>
                <a:r>
                  <a:rPr lang="tr-TR" dirty="0"/>
                  <a:t> ACK </a:t>
                </a:r>
                <a:r>
                  <a:rPr lang="tr-TR" dirty="0" err="1"/>
                  <a:t>to</a:t>
                </a:r>
                <a:r>
                  <a:rPr lang="tr-TR" dirty="0"/>
                  <a:t> </a:t>
                </a:r>
                <a:r>
                  <a:rPr lang="tr-TR" dirty="0" err="1"/>
                  <a:t>exit</a:t>
                </a:r>
                <a:r>
                  <a:rPr lang="tr-TR" dirty="0"/>
                  <a:t> </a:t>
                </a:r>
                <a:r>
                  <a:rPr lang="tr-TR" dirty="0" err="1"/>
                  <a:t>the</a:t>
                </a:r>
                <a:r>
                  <a:rPr lang="tr-TR" dirty="0"/>
                  <a:t> </a:t>
                </a:r>
                <a:r>
                  <a:rPr lang="tr-TR" dirty="0" err="1"/>
                  <a:t>receiver</a:t>
                </a:r>
                <a:endParaRPr lang="tr-TR" baseline="-25000" dirty="0"/>
              </a:p>
              <a:p>
                <a:pPr algn="just"/>
                <a:r>
                  <a:rPr lang="tr-TR" dirty="0"/>
                  <a:t>T</a:t>
                </a:r>
                <a:r>
                  <a:rPr lang="tr-TR" baseline="-25000" dirty="0"/>
                  <a:t>F</a:t>
                </a:r>
                <a:r>
                  <a:rPr lang="tr-TR" dirty="0"/>
                  <a:t> = </a:t>
                </a:r>
                <a:r>
                  <a:rPr lang="tr-TR" dirty="0" err="1"/>
                  <a:t>t</a:t>
                </a:r>
                <a:r>
                  <a:rPr lang="tr-TR" baseline="-25000" dirty="0" err="1"/>
                  <a:t>frame</a:t>
                </a:r>
                <a:r>
                  <a:rPr lang="tr-TR" dirty="0"/>
                  <a:t>+ </a:t>
                </a:r>
                <a:r>
                  <a:rPr lang="tr-TR" dirty="0" err="1"/>
                  <a:t>t</a:t>
                </a:r>
                <a:r>
                  <a:rPr lang="tr-TR" baseline="-25000" dirty="0" err="1"/>
                  <a:t>prop</a:t>
                </a:r>
                <a:r>
                  <a:rPr lang="tr-TR" dirty="0"/>
                  <a:t>+ </a:t>
                </a:r>
                <a:r>
                  <a:rPr lang="tr-TR" dirty="0" err="1"/>
                  <a:t>t</a:t>
                </a:r>
                <a:r>
                  <a:rPr lang="tr-TR" baseline="-25000" dirty="0" err="1"/>
                  <a:t>ack</a:t>
                </a:r>
                <a:r>
                  <a:rPr lang="tr-TR" dirty="0"/>
                  <a:t>+ </a:t>
                </a:r>
                <a:r>
                  <a:rPr lang="tr-TR" dirty="0" err="1"/>
                  <a:t>t</a:t>
                </a:r>
                <a:r>
                  <a:rPr lang="tr-TR" baseline="-25000" dirty="0" err="1"/>
                  <a:t>prop</a:t>
                </a:r>
                <a:endParaRPr lang="tr-TR" dirty="0"/>
              </a:p>
              <a:p>
                <a:pPr algn="just"/>
                <a:r>
                  <a:rPr lang="tr-TR" dirty="0"/>
                  <a:t>T</a:t>
                </a:r>
                <a:r>
                  <a:rPr lang="tr-TR" baseline="-25000" dirty="0"/>
                  <a:t>F</a:t>
                </a:r>
                <a:r>
                  <a:rPr lang="tr-TR" dirty="0"/>
                  <a:t> = </a:t>
                </a:r>
                <a:r>
                  <a:rPr lang="tr-TR" dirty="0" err="1"/>
                  <a:t>t</a:t>
                </a:r>
                <a:r>
                  <a:rPr lang="tr-TR" baseline="-25000" dirty="0" err="1"/>
                  <a:t>frame</a:t>
                </a:r>
                <a:r>
                  <a:rPr lang="tr-TR" dirty="0"/>
                  <a:t>+ 2t</a:t>
                </a:r>
                <a:r>
                  <a:rPr lang="tr-TR" baseline="-25000" dirty="0"/>
                  <a:t>prop</a:t>
                </a:r>
              </a:p>
              <a:p>
                <a:pPr algn="just"/>
                <a14:m>
                  <m:oMath xmlns:m="http://schemas.openxmlformats.org/officeDocument/2006/math">
                    <m:r>
                      <a:rPr lang="tr-TR" b="0" i="1" smtClean="0">
                        <a:latin typeface="Cambria Math" panose="02040503050406030204" pitchFamily="18" charset="0"/>
                      </a:rPr>
                      <m:t>𝑈</m:t>
                    </m:r>
                    <m:r>
                      <a:rPr lang="tr-TR" b="0" i="1" smtClean="0">
                        <a:latin typeface="Cambria Math" panose="02040503050406030204" pitchFamily="18" charset="0"/>
                      </a:rPr>
                      <m:t>=</m:t>
                    </m:r>
                    <m:f>
                      <m:fPr>
                        <m:ctrlPr>
                          <a:rPr lang="tr-TR" b="0" i="1" smtClean="0">
                            <a:latin typeface="Cambria Math" panose="02040503050406030204" pitchFamily="18" charset="0"/>
                          </a:rPr>
                        </m:ctrlPr>
                      </m:fPr>
                      <m:num>
                        <m:sSub>
                          <m:sSubPr>
                            <m:ctrlPr>
                              <a:rPr lang="tr-TR" b="0" i="1" smtClean="0">
                                <a:latin typeface="Cambria Math" panose="02040503050406030204" pitchFamily="18" charset="0"/>
                              </a:rPr>
                            </m:ctrlPr>
                          </m:sSubPr>
                          <m:e>
                            <m:r>
                              <a:rPr lang="tr-TR" b="0" i="1" smtClean="0">
                                <a:latin typeface="Cambria Math" panose="02040503050406030204" pitchFamily="18" charset="0"/>
                              </a:rPr>
                              <m:t>𝑡</m:t>
                            </m:r>
                          </m:e>
                          <m:sub>
                            <m:r>
                              <a:rPr lang="tr-TR" b="0" i="1" smtClean="0">
                                <a:latin typeface="Cambria Math" panose="02040503050406030204" pitchFamily="18" charset="0"/>
                              </a:rPr>
                              <m:t>𝑓𝑟𝑎𝑚𝑒</m:t>
                            </m:r>
                          </m:sub>
                        </m:sSub>
                      </m:num>
                      <m:den>
                        <m:sSub>
                          <m:sSubPr>
                            <m:ctrlPr>
                              <a:rPr lang="tr-TR" b="0" i="1" smtClean="0">
                                <a:latin typeface="Cambria Math" panose="02040503050406030204" pitchFamily="18" charset="0"/>
                              </a:rPr>
                            </m:ctrlPr>
                          </m:sSubPr>
                          <m:e>
                            <m:r>
                              <a:rPr lang="tr-TR" b="0" i="1" smtClean="0">
                                <a:latin typeface="Cambria Math" panose="02040503050406030204" pitchFamily="18" charset="0"/>
                              </a:rPr>
                              <m:t>𝑡</m:t>
                            </m:r>
                          </m:e>
                          <m:sub>
                            <m:r>
                              <a:rPr lang="tr-TR" b="0" i="1" smtClean="0">
                                <a:latin typeface="Cambria Math" panose="02040503050406030204" pitchFamily="18" charset="0"/>
                              </a:rPr>
                              <m:t>𝑓𝑟𝑎𝑚𝑒</m:t>
                            </m:r>
                          </m:sub>
                        </m:sSub>
                        <m:r>
                          <a:rPr lang="tr-TR" b="0" i="1" smtClean="0">
                            <a:latin typeface="Cambria Math" panose="02040503050406030204" pitchFamily="18" charset="0"/>
                          </a:rPr>
                          <m:t>+2</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𝑡</m:t>
                            </m:r>
                          </m:e>
                          <m:sub>
                            <m:r>
                              <a:rPr lang="tr-TR" b="0" i="1" smtClean="0">
                                <a:latin typeface="Cambria Math" panose="02040503050406030204" pitchFamily="18" charset="0"/>
                              </a:rPr>
                              <m:t>𝑝𝑟𝑜𝑝</m:t>
                            </m:r>
                          </m:sub>
                        </m:sSub>
                      </m:den>
                    </m:f>
                  </m:oMath>
                </a14:m>
                <a:endParaRPr lang="tr-TR" b="0" dirty="0"/>
              </a:p>
              <a:p>
                <a:pPr algn="just"/>
                <a14:m>
                  <m:oMath xmlns:m="http://schemas.openxmlformats.org/officeDocument/2006/math">
                    <m:r>
                      <a:rPr lang="tr-TR" b="0" i="1" smtClean="0">
                        <a:latin typeface="Cambria Math" panose="02040503050406030204" pitchFamily="18" charset="0"/>
                      </a:rPr>
                      <m:t>𝑎</m:t>
                    </m:r>
                    <m:r>
                      <a:rPr lang="tr-TR" b="0" i="1" smtClean="0">
                        <a:latin typeface="Cambria Math" panose="02040503050406030204" pitchFamily="18" charset="0"/>
                      </a:rPr>
                      <m:t>=</m:t>
                    </m:r>
                    <m:f>
                      <m:fPr>
                        <m:ctrlPr>
                          <a:rPr lang="tr-TR" b="0" i="1" smtClean="0">
                            <a:latin typeface="Cambria Math" panose="02040503050406030204" pitchFamily="18" charset="0"/>
                          </a:rPr>
                        </m:ctrlPr>
                      </m:fPr>
                      <m:num>
                        <m:sSub>
                          <m:sSubPr>
                            <m:ctrlPr>
                              <a:rPr lang="tr-TR" b="0" i="1" smtClean="0">
                                <a:latin typeface="Cambria Math" panose="02040503050406030204" pitchFamily="18" charset="0"/>
                              </a:rPr>
                            </m:ctrlPr>
                          </m:sSubPr>
                          <m:e>
                            <m:r>
                              <a:rPr lang="tr-TR" b="0" i="1" smtClean="0">
                                <a:latin typeface="Cambria Math" panose="02040503050406030204" pitchFamily="18" charset="0"/>
                              </a:rPr>
                              <m:t>𝑡</m:t>
                            </m:r>
                          </m:e>
                          <m:sub>
                            <m:r>
                              <a:rPr lang="tr-TR" b="0" i="1" smtClean="0">
                                <a:latin typeface="Cambria Math" panose="02040503050406030204" pitchFamily="18" charset="0"/>
                              </a:rPr>
                              <m:t>𝑝𝑟𝑜𝑝</m:t>
                            </m:r>
                          </m:sub>
                        </m:sSub>
                      </m:num>
                      <m:den>
                        <m:sSub>
                          <m:sSubPr>
                            <m:ctrlPr>
                              <a:rPr lang="tr-TR" b="0" i="1" smtClean="0">
                                <a:latin typeface="Cambria Math" panose="02040503050406030204" pitchFamily="18" charset="0"/>
                              </a:rPr>
                            </m:ctrlPr>
                          </m:sSubPr>
                          <m:e>
                            <m:r>
                              <a:rPr lang="tr-TR" b="0" i="1" smtClean="0">
                                <a:latin typeface="Cambria Math" panose="02040503050406030204" pitchFamily="18" charset="0"/>
                              </a:rPr>
                              <m:t>𝑡</m:t>
                            </m:r>
                          </m:e>
                          <m:sub>
                            <m:r>
                              <a:rPr lang="tr-TR" b="0" i="1" smtClean="0">
                                <a:latin typeface="Cambria Math" panose="02040503050406030204" pitchFamily="18" charset="0"/>
                              </a:rPr>
                              <m:t>𝑓𝑟𝑎𝑚𝑒</m:t>
                            </m:r>
                          </m:sub>
                        </m:sSub>
                      </m:den>
                    </m:f>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𝑈</m:t>
                    </m:r>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1+2</m:t>
                        </m:r>
                        <m:r>
                          <a:rPr lang="tr-TR" b="0" i="1" smtClean="0">
                            <a:latin typeface="Cambria Math" panose="02040503050406030204" pitchFamily="18" charset="0"/>
                            <a:ea typeface="Cambria Math" panose="02040503050406030204" pitchFamily="18" charset="0"/>
                          </a:rPr>
                          <m:t>𝑎</m:t>
                        </m:r>
                      </m:den>
                    </m:f>
                  </m:oMath>
                </a14:m>
                <a:endParaRPr lang="tr-TR" dirty="0"/>
              </a:p>
              <a:p>
                <a:pPr algn="just"/>
                <a14:m>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𝑡</m:t>
                        </m:r>
                      </m:e>
                      <m:sub>
                        <m:r>
                          <a:rPr lang="tr-TR" b="0" i="1" smtClean="0">
                            <a:latin typeface="Cambria Math" panose="02040503050406030204" pitchFamily="18" charset="0"/>
                          </a:rPr>
                          <m:t>𝑝𝑟𝑜𝑝</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𝑑𝑖𝑠𝑡𝑎𝑛𝑐𝑒</m:t>
                        </m:r>
                      </m:num>
                      <m:den>
                        <m:r>
                          <a:rPr lang="tr-TR" b="0" i="1" smtClean="0">
                            <a:latin typeface="Cambria Math" panose="02040503050406030204" pitchFamily="18" charset="0"/>
                          </a:rPr>
                          <m:t>𝑣𝑒𝑙𝑜𝑐𝑖𝑡𝑦</m:t>
                        </m:r>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𝑑</m:t>
                        </m:r>
                      </m:num>
                      <m:den>
                        <m:r>
                          <a:rPr lang="tr-TR" b="0" i="1" smtClean="0">
                            <a:latin typeface="Cambria Math" panose="02040503050406030204" pitchFamily="18" charset="0"/>
                          </a:rPr>
                          <m:t>𝑣</m:t>
                        </m:r>
                      </m:den>
                    </m:f>
                    <m:r>
                      <a:rPr lang="tr-TR" b="0" i="1" smtClean="0">
                        <a:latin typeface="Cambria Math" panose="02040503050406030204" pitchFamily="18" charset="0"/>
                      </a:rPr>
                      <m:t> </m:t>
                    </m:r>
                    <m:r>
                      <a:rPr lang="tr-TR" b="0" i="1" smtClean="0">
                        <a:latin typeface="Cambria Math" panose="02040503050406030204" pitchFamily="18" charset="0"/>
                      </a:rPr>
                      <m:t>𝑎𝑛𝑑</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𝑡</m:t>
                        </m:r>
                      </m:e>
                      <m:sub>
                        <m:r>
                          <a:rPr lang="tr-TR" b="0" i="1" smtClean="0">
                            <a:latin typeface="Cambria Math" panose="02040503050406030204" pitchFamily="18" charset="0"/>
                          </a:rPr>
                          <m:t>𝑓𝑟𝑎𝑚𝑒</m:t>
                        </m:r>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𝑓𝑟𝑎𝑚𝑒𝑆𝑖𝑧𝑒</m:t>
                        </m:r>
                      </m:num>
                      <m:den>
                        <m:r>
                          <a:rPr lang="tr-TR" b="0" i="1" smtClean="0">
                            <a:latin typeface="Cambria Math" panose="02040503050406030204" pitchFamily="18" charset="0"/>
                          </a:rPr>
                          <m:t>𝑑𝑎𝑡𝑎𝑅𝑎𝑡𝑒</m:t>
                        </m:r>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𝐿</m:t>
                        </m:r>
                      </m:num>
                      <m:den>
                        <m:r>
                          <a:rPr lang="tr-TR" b="0" i="1" smtClean="0">
                            <a:latin typeface="Cambria Math" panose="02040503050406030204" pitchFamily="18" charset="0"/>
                          </a:rPr>
                          <m:t>𝑅</m:t>
                        </m:r>
                      </m:den>
                    </m:f>
                  </m:oMath>
                </a14:m>
                <a:endParaRPr lang="tr-TR" dirty="0"/>
              </a:p>
              <a:p>
                <a:pPr algn="just"/>
                <a:endParaRPr lang="x-none" dirty="0"/>
              </a:p>
            </p:txBody>
          </p:sp>
        </mc:Choice>
        <mc:Fallback xmlns="">
          <p:sp>
            <p:nvSpPr>
              <p:cNvPr id="18" name="İçerik Yer Tutucusu 2">
                <a:extLst>
                  <a:ext uri="{FF2B5EF4-FFF2-40B4-BE49-F238E27FC236}">
                    <a16:creationId xmlns:a16="http://schemas.microsoft.com/office/drawing/2014/main" id="{C9289067-4EA2-EE41-AF9D-BDACADADFB8D}"/>
                  </a:ext>
                </a:extLst>
              </p:cNvPr>
              <p:cNvSpPr txBox="1">
                <a:spLocks noRot="1" noChangeAspect="1" noMove="1" noResize="1" noEditPoints="1" noAdjustHandles="1" noChangeArrowheads="1" noChangeShapeType="1" noTextEdit="1"/>
              </p:cNvSpPr>
              <p:nvPr/>
            </p:nvSpPr>
            <p:spPr>
              <a:xfrm>
                <a:off x="767143" y="2336873"/>
                <a:ext cx="10971775" cy="4244128"/>
              </a:xfrm>
              <a:prstGeom prst="rect">
                <a:avLst/>
              </a:prstGeom>
              <a:blipFill>
                <a:blip r:embed="rId3"/>
                <a:stretch>
                  <a:fillRect l="-809" t="-2381"/>
                </a:stretch>
              </a:blipFill>
            </p:spPr>
            <p:txBody>
              <a:bodyPr/>
              <a:lstStyle/>
              <a:p>
                <a:r>
                  <a:rPr lang="tr-TR">
                    <a:noFill/>
                  </a:rPr>
                  <a:t> </a:t>
                </a:r>
              </a:p>
            </p:txBody>
          </p:sp>
        </mc:Fallback>
      </mc:AlternateContent>
      <p:pic>
        <p:nvPicPr>
          <p:cNvPr id="7" name="Resim 9">
            <a:extLst>
              <a:ext uri="{FF2B5EF4-FFF2-40B4-BE49-F238E27FC236}">
                <a16:creationId xmlns="" xmlns:a16="http://schemas.microsoft.com/office/drawing/2014/main" id="{77B86469-520E-4B40-AE12-04D34F5B0D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6343" y="1594827"/>
            <a:ext cx="5099314" cy="5431547"/>
          </a:xfrm>
          <a:prstGeom prst="rect">
            <a:avLst/>
          </a:prstGeom>
        </p:spPr>
      </p:pic>
      <p:sp>
        <p:nvSpPr>
          <p:cNvPr id="3" name="Rectangle 2">
            <a:extLst>
              <a:ext uri="{FF2B5EF4-FFF2-40B4-BE49-F238E27FC236}">
                <a16:creationId xmlns="" xmlns:a16="http://schemas.microsoft.com/office/drawing/2014/main" id="{CFEE8338-AEDB-DC4D-BC49-D53FD45F0FB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0" name="Metin kutusu 9">
            <a:extLst>
              <a:ext uri="{FF2B5EF4-FFF2-40B4-BE49-F238E27FC236}">
                <a16:creationId xmlns="" xmlns:a16="http://schemas.microsoft.com/office/drawing/2014/main" id="{9E448760-493E-44BC-B40E-D932D74019BD}"/>
              </a:ext>
            </a:extLst>
          </p:cNvPr>
          <p:cNvSpPr txBox="1"/>
          <p:nvPr/>
        </p:nvSpPr>
        <p:spPr>
          <a:xfrm>
            <a:off x="22576" y="6581001"/>
            <a:ext cx="12169424" cy="276999"/>
          </a:xfrm>
          <a:prstGeom prst="rect">
            <a:avLst/>
          </a:prstGeom>
          <a:noFill/>
        </p:spPr>
        <p:txBody>
          <a:bodyPr wrap="square" rtlCol="0">
            <a:spAutoFit/>
          </a:bodyPr>
          <a:lstStyle/>
          <a:p>
            <a:pPr algn="ctr"/>
            <a:r>
              <a:rPr lang="tr-TR" sz="1200" dirty="0" smtClean="0"/>
              <a:t>Dr. </a:t>
            </a:r>
            <a:r>
              <a:rPr lang="tr-TR" sz="1200" dirty="0" err="1" smtClean="0"/>
              <a:t>Öğr</a:t>
            </a:r>
            <a:r>
              <a:rPr lang="tr-TR" sz="1200" dirty="0" smtClean="0"/>
              <a:t>. Üyesi </a:t>
            </a:r>
            <a:r>
              <a:rPr lang="tr-TR" sz="1200" dirty="0"/>
              <a:t>Furkan </a:t>
            </a:r>
            <a:r>
              <a:rPr lang="tr-TR" sz="1200" dirty="0" smtClean="0"/>
              <a:t>ÇAKMAK</a:t>
            </a:r>
            <a:endParaRPr lang="tr-TR" sz="1200" dirty="0"/>
          </a:p>
        </p:txBody>
      </p:sp>
      <p:sp>
        <p:nvSpPr>
          <p:cNvPr id="11" name="Metin kutusu 4">
            <a:extLst>
              <a:ext uri="{FF2B5EF4-FFF2-40B4-BE49-F238E27FC236}">
                <a16:creationId xmlns:a16="http://schemas.microsoft.com/office/drawing/2014/main" xmlns="" id="{551E48AB-E4D1-3D40-A991-1CF10D903EC4}"/>
              </a:ext>
            </a:extLst>
          </p:cNvPr>
          <p:cNvSpPr txBox="1"/>
          <p:nvPr/>
        </p:nvSpPr>
        <p:spPr>
          <a:xfrm>
            <a:off x="10481912" y="551211"/>
            <a:ext cx="1799924" cy="1477328"/>
          </a:xfrm>
          <a:prstGeom prst="rect">
            <a:avLst/>
          </a:prstGeom>
          <a:noFill/>
        </p:spPr>
        <p:txBody>
          <a:bodyPr wrap="square" rtlCol="0" anchor="ctr">
            <a:spAutoFit/>
          </a:bodyPr>
          <a:lstStyle/>
          <a:p>
            <a:pPr algn="ctr"/>
            <a:r>
              <a:rPr lang="tr-TR" dirty="0"/>
              <a:t>BLM3051</a:t>
            </a:r>
          </a:p>
          <a:p>
            <a:pPr algn="ctr"/>
            <a:r>
              <a:rPr lang="tr-TR" dirty="0"/>
              <a:t>Data </a:t>
            </a:r>
            <a:r>
              <a:rPr lang="tr-TR" dirty="0" smtClean="0"/>
              <a:t>Communication and Computer Network - 5</a:t>
            </a:r>
            <a:endParaRPr lang="tr-TR" dirty="0"/>
          </a:p>
        </p:txBody>
      </p:sp>
    </p:spTree>
    <p:extLst>
      <p:ext uri="{BB962C8B-B14F-4D97-AF65-F5344CB8AC3E}">
        <p14:creationId xmlns:p14="http://schemas.microsoft.com/office/powerpoint/2010/main" val="121293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8D4585"/>
      </a:dk2>
      <a:lt2>
        <a:srgbClr val="E7E6E6"/>
      </a:lt2>
      <a:accent1>
        <a:srgbClr val="F35AE6"/>
      </a:accent1>
      <a:accent2>
        <a:srgbClr val="FC5283"/>
      </a:accent2>
      <a:accent3>
        <a:srgbClr val="F67C64"/>
      </a:accent3>
      <a:accent4>
        <a:srgbClr val="F89F65"/>
      </a:accent4>
      <a:accent5>
        <a:srgbClr val="55C6BA"/>
      </a:accent5>
      <a:accent6>
        <a:srgbClr val="84A3FD"/>
      </a:accent6>
      <a:hlink>
        <a:srgbClr val="6ED4F6"/>
      </a:hlink>
      <a:folHlink>
        <a:srgbClr val="9FECFC"/>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7D30EEFE-7128-4DE5-8A0D-8D4EF32CB0AF}"/>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{48F77DEF-BCCD-7A47-BD22-084FBB65EBAF}tf10001057</Template>
  <TotalTime>3570</TotalTime>
  <Words>3347</Words>
  <Application>Microsoft Office PowerPoint</Application>
  <PresentationFormat>Geniş ekran</PresentationFormat>
  <Paragraphs>646</Paragraphs>
  <Slides>59</Slides>
  <Notes>58</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59</vt:i4>
      </vt:variant>
    </vt:vector>
  </HeadingPairs>
  <TitlesOfParts>
    <vt:vector size="66" baseType="lpstr">
      <vt:lpstr>Arial</vt:lpstr>
      <vt:lpstr>Calibri</vt:lpstr>
      <vt:lpstr>Cambria Math</vt:lpstr>
      <vt:lpstr>Symbol</vt:lpstr>
      <vt:lpstr>Times New Roman</vt:lpstr>
      <vt:lpstr>Trebuchet MS</vt:lpstr>
      <vt:lpstr>Berlin</vt:lpstr>
      <vt:lpstr>Data Communication and Computer Network BLM3051</vt:lpstr>
      <vt:lpstr>Lecture Information Form - Weekly Subjects</vt:lpstr>
      <vt:lpstr>Data Link Control</vt:lpstr>
      <vt:lpstr>Line Dicipline / Link Management</vt:lpstr>
      <vt:lpstr>Enq/Ack (Enquiry/Acknowledgement)</vt:lpstr>
      <vt:lpstr>Poll/Select Connection Management</vt:lpstr>
      <vt:lpstr>Flow Control</vt:lpstr>
      <vt:lpstr>Stop &amp; Wait</vt:lpstr>
      <vt:lpstr>Stop &amp; Wait – Line Utilization (U) Rate</vt:lpstr>
      <vt:lpstr>Stop &amp; Wait – Line Utilization (U) Rate – Con’t</vt:lpstr>
      <vt:lpstr>Sliding Window</vt:lpstr>
      <vt:lpstr>Sliding Window – Sender Side</vt:lpstr>
      <vt:lpstr>Sliding Window – Receiver Side</vt:lpstr>
      <vt:lpstr>Sliding Window – Both Side Example</vt:lpstr>
      <vt:lpstr>Sliding Window – Window Size 2n-1</vt:lpstr>
      <vt:lpstr>Sliding Window - Line Utilization (U) Rate </vt:lpstr>
      <vt:lpstr>Error Control, Automatic Repeat reQuest (ARQ)</vt:lpstr>
      <vt:lpstr>Stop &amp; Wait ARQ</vt:lpstr>
      <vt:lpstr>Sliding Window ARQ</vt:lpstr>
      <vt:lpstr>Sliding Window – Go Back n ARQ</vt:lpstr>
      <vt:lpstr>Sliding Window - Selective Reject / Selective Repeat ARQ</vt:lpstr>
      <vt:lpstr>Sliding Window - Selective Reject / Selective Repeat ARQ - Con’t</vt:lpstr>
      <vt:lpstr>Data Link Protocols </vt:lpstr>
      <vt:lpstr>Data Link Controls (DTC)</vt:lpstr>
      <vt:lpstr>Asynchronous Protocols </vt:lpstr>
      <vt:lpstr>Synchronous Protocols</vt:lpstr>
      <vt:lpstr>Synchronous Protocols – Byte Oriented</vt:lpstr>
      <vt:lpstr>Synchronous Protocols – Byte Oriented – Data Frames</vt:lpstr>
      <vt:lpstr>Synchronous Protocols – Byte Oriented – Data Frames</vt:lpstr>
      <vt:lpstr>Synchronous Protocols – Byte Oriented – Data Frames</vt:lpstr>
      <vt:lpstr>Synchronous Protocols – Byte Oriented – Multi Block Frames </vt:lpstr>
      <vt:lpstr>Synchronous Protocols – Byte Oriented –Multi-Frame </vt:lpstr>
      <vt:lpstr>Synchronous Protocols – Byte Oriented – Control Frames </vt:lpstr>
      <vt:lpstr>Synchronous Protocols – Byte Oriented – BSC (Binary Synchronous Communication)</vt:lpstr>
      <vt:lpstr>Synchronous Protocols – Bit Oriented</vt:lpstr>
      <vt:lpstr>Synchronous Protocols – Bit Oriented</vt:lpstr>
      <vt:lpstr>Synchronous Protocols – Bit Oriented –  HDLC (High Level Data Link Control) </vt:lpstr>
      <vt:lpstr>Synchronous Protocols – Bit Oriented –  HDLC Frame Structure</vt:lpstr>
      <vt:lpstr>Synchronous Protocols – Bit Oriented –  HDLC Frame Structure – FLAG Field</vt:lpstr>
      <vt:lpstr>Synchronous Protocols – Bit Oriented –  HDLC Frame Structure – FLAG Field - Bit Stuffing</vt:lpstr>
      <vt:lpstr>Synchronous Protocols – Bit Oriented –  HDLC Frame Structure – ADDRESS Field</vt:lpstr>
      <vt:lpstr>Synchronous Protocols – Bit Oriented –  HDLC Frame Structure – CONTROL Field</vt:lpstr>
      <vt:lpstr>Synchronous Protocols – Bit Oriented –  HDLC Frame Structure – I-Frame</vt:lpstr>
      <vt:lpstr>Synchronous Protocols – Bit Oriented –  HDLC Frame Structure – S-Frame</vt:lpstr>
      <vt:lpstr>Synchronous Protocols – Bit Oriented –  HDLC Frame Structure – S-Frame - RR</vt:lpstr>
      <vt:lpstr>Synchronous Protocols – Bit Oriented –  HDLC Frame Structure – S-Frame - RNR</vt:lpstr>
      <vt:lpstr>Synchronous Protocols – Bit Oriented –  HDLC Frame Structure – S-Frame – REJ, SREJ</vt:lpstr>
      <vt:lpstr>Synchronous Protocols – Bit Oriented –  HDLC Frame Structure – U-Frame</vt:lpstr>
      <vt:lpstr>Synchronous Protocols – Bit Oriented –  HDLC Frame Structure – U-Frame – Mode Setting</vt:lpstr>
      <vt:lpstr>Synchronous Protocols – Bit Oriented –  HDLC Frame Structure – U-Frame – Unnumbered Exchange </vt:lpstr>
      <vt:lpstr>Synchronous Protocols – Bit Oriented –  HDLC Frame Structure – U-Frame – Disconnection</vt:lpstr>
      <vt:lpstr>Synchronous Protocols – Bit Oriented –  HDLC Frame Structure – U-Frame – Initialization</vt:lpstr>
      <vt:lpstr>Synchronous Protocols – Bit Oriented –  HDLC Frame Structure – U-Frame – Miscellaneous</vt:lpstr>
      <vt:lpstr>Synchronous Protocols – Bit Oriented –  HDLC Frame Structure – S-Frame – P/F (Poll/ Final) </vt:lpstr>
      <vt:lpstr>Synchronous Protocols – Bit Oriented –  HDLC Mechanism</vt:lpstr>
      <vt:lpstr>Synchronous Protocols – Bit Oriented –  HDLC Mechanism – Con’t</vt:lpstr>
      <vt:lpstr>Synchronous Protocols – Bit Oriented –  HDLC Mechanism – Multi-Point</vt:lpstr>
      <vt:lpstr>Synchronous Protocols – Bit Oriented –  HDLC Mechanism – Combined</vt:lpstr>
      <vt:lpstr>Thank you for your listening.</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 Seviye Programlama BLM2021</dc:title>
  <dc:subject/>
  <dc:creator>Furkan Çakmak</dc:creator>
  <cp:keywords/>
  <dc:description/>
  <cp:lastModifiedBy>FÇ</cp:lastModifiedBy>
  <cp:revision>344</cp:revision>
  <cp:lastPrinted>2020-09-29T13:15:23Z</cp:lastPrinted>
  <dcterms:created xsi:type="dcterms:W3CDTF">2018-09-21T17:55:59Z</dcterms:created>
  <dcterms:modified xsi:type="dcterms:W3CDTF">2024-01-31T11:25:43Z</dcterms:modified>
  <cp:category/>
</cp:coreProperties>
</file>